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mp" ContentType="image/png"/>
  <Default Extension="tif" ContentType="image/tiff"/>
  <Default Extension="wdp" ContentType="image/vnd.ms-photo"/>
  <Default Extension="png" ContentType="image/p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heme/theme4.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0"/>
  </p:notesMasterIdLst>
  <p:sldIdLst>
    <p:sldId id="279" r:id="rId4"/>
    <p:sldId id="273" r:id="rId5"/>
    <p:sldId id="257" r:id="rId6"/>
    <p:sldId id="258" r:id="rId7"/>
    <p:sldId id="259" r:id="rId8"/>
    <p:sldId id="260" r:id="rId9"/>
    <p:sldId id="261" r:id="rId10"/>
    <p:sldId id="270" r:id="rId11"/>
    <p:sldId id="295" r:id="rId12"/>
    <p:sldId id="262" r:id="rId13"/>
    <p:sldId id="280" r:id="rId14"/>
    <p:sldId id="281" r:id="rId15"/>
    <p:sldId id="286" r:id="rId16"/>
    <p:sldId id="287" r:id="rId17"/>
    <p:sldId id="288" r:id="rId18"/>
    <p:sldId id="289" r:id="rId19"/>
    <p:sldId id="293" r:id="rId20"/>
    <p:sldId id="282" r:id="rId21"/>
    <p:sldId id="283" r:id="rId22"/>
    <p:sldId id="277" r:id="rId23"/>
    <p:sldId id="284" r:id="rId24"/>
    <p:sldId id="278" r:id="rId25"/>
    <p:sldId id="290" r:id="rId26"/>
    <p:sldId id="291" r:id="rId27"/>
    <p:sldId id="292" r:id="rId28"/>
    <p:sldId id="294" r:id="rId29"/>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35"/>
    <p:restoredTop sz="93267"/>
  </p:normalViewPr>
  <p:slideViewPr>
    <p:cSldViewPr>
      <p:cViewPr varScale="1">
        <p:scale>
          <a:sx n="61" d="100"/>
          <a:sy n="61" d="100"/>
        </p:scale>
        <p:origin x="920" y="2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notesMaster" Target="notesMasters/notesMaster1.xml"/><Relationship Id="rId31" Type="http://schemas.openxmlformats.org/officeDocument/2006/relationships/tags" Target="tags/tag1.xml"/><Relationship Id="rId32" Type="http://schemas.openxmlformats.org/officeDocument/2006/relationships/presProps" Target="pres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A9EA38-09EA-4FD4-B5E9-4CB4331BE433}" type="datetimeFigureOut">
              <a:rPr lang="en-GB" smtClean="0"/>
              <a:t>21/09/2017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67399-DB86-4196-9A4A-34F0D16F941E}" type="slidenum">
              <a:rPr lang="en-GB" smtClean="0"/>
              <a:t>‹#›</a:t>
            </a:fld>
            <a:endParaRPr lang="en-GB"/>
          </a:p>
        </p:txBody>
      </p:sp>
    </p:spTree>
    <p:extLst>
      <p:ext uri="{BB962C8B-B14F-4D97-AF65-F5344CB8AC3E}">
        <p14:creationId xmlns:p14="http://schemas.microsoft.com/office/powerpoint/2010/main" val="1111439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3539"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atin typeface="Calibri" charset="0"/>
            </a:endParaRPr>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5AA9D7-FD91-8C4A-A5E9-6D6602090D37}" type="slidenum">
              <a:rPr kumimoji="0" lang="en-GB"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91327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AB2E2C-850F-3C48-A7E9-C8BA0E66B36E}" type="slidenum">
              <a:rPr kumimoji="0" lang="en-GB"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684937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AB2E2C-850F-3C48-A7E9-C8BA0E66B36E}" type="slidenum">
              <a:rPr kumimoji="0" lang="en-GB"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106475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AB2E2C-850F-3C48-A7E9-C8BA0E66B36E}" type="slidenum">
              <a:rPr kumimoji="0" lang="en-GB"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0236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AB2E2C-850F-3C48-A7E9-C8BA0E66B36E}" type="slidenum">
              <a:rPr kumimoji="0" lang="en-GB"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237717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AB2E2C-850F-3C48-A7E9-C8BA0E66B36E}" type="slidenum">
              <a:rPr kumimoji="0" lang="en-GB"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510459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AB2E2C-850F-3C48-A7E9-C8BA0E66B36E}" type="slidenum">
              <a:rPr kumimoji="0" lang="en-GB"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167304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AB2E2C-850F-3C48-A7E9-C8BA0E66B36E}" type="slidenum">
              <a:rPr kumimoji="0" lang="en-GB"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625555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AB2E2C-850F-3C48-A7E9-C8BA0E66B36E}" type="slidenum">
              <a:rPr kumimoji="0" lang="en-GB"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183442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AB2E2C-850F-3C48-A7E9-C8BA0E66B36E}" type="slidenum">
              <a:rPr kumimoji="0" lang="en-GB"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040009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AB2E2C-850F-3C48-A7E9-C8BA0E66B36E}" type="slidenum">
              <a:rPr kumimoji="0" lang="en-GB"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84429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Master" Target="../slideMasters/slideMaster3.xml"/><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E31E9D0-F5D5-4354-A1CF-CE1A1193694D}"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3F9D59-120C-4DEC-A9BB-6730AC7F9B64}" type="slidenum">
              <a:rPr lang="en-GB" smtClean="0"/>
              <a:t>‹#›</a:t>
            </a:fld>
            <a:endParaRPr lang="en-GB"/>
          </a:p>
        </p:txBody>
      </p:sp>
    </p:spTree>
    <p:extLst>
      <p:ext uri="{BB962C8B-B14F-4D97-AF65-F5344CB8AC3E}">
        <p14:creationId xmlns:p14="http://schemas.microsoft.com/office/powerpoint/2010/main" val="64127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31E9D0-F5D5-4354-A1CF-CE1A1193694D}"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3F9D59-120C-4DEC-A9BB-6730AC7F9B64}" type="slidenum">
              <a:rPr lang="en-GB" smtClean="0"/>
              <a:t>‹#›</a:t>
            </a:fld>
            <a:endParaRPr lang="en-GB"/>
          </a:p>
        </p:txBody>
      </p:sp>
    </p:spTree>
    <p:extLst>
      <p:ext uri="{BB962C8B-B14F-4D97-AF65-F5344CB8AC3E}">
        <p14:creationId xmlns:p14="http://schemas.microsoft.com/office/powerpoint/2010/main" val="398319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31E9D0-F5D5-4354-A1CF-CE1A1193694D}"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3F9D59-120C-4DEC-A9BB-6730AC7F9B64}" type="slidenum">
              <a:rPr lang="en-GB" smtClean="0"/>
              <a:t>‹#›</a:t>
            </a:fld>
            <a:endParaRPr lang="en-GB"/>
          </a:p>
        </p:txBody>
      </p:sp>
    </p:spTree>
    <p:extLst>
      <p:ext uri="{BB962C8B-B14F-4D97-AF65-F5344CB8AC3E}">
        <p14:creationId xmlns:p14="http://schemas.microsoft.com/office/powerpoint/2010/main" val="277485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B822B98-0AEF-478B-816E-0EFA30C002D5}"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B170FF-73DD-44EB-857E-D7DA17C0B2C3}" type="slidenum">
              <a:rPr lang="en-GB" smtClean="0"/>
              <a:t>‹#›</a:t>
            </a:fld>
            <a:endParaRPr lang="en-GB"/>
          </a:p>
        </p:txBody>
      </p:sp>
    </p:spTree>
    <p:extLst>
      <p:ext uri="{BB962C8B-B14F-4D97-AF65-F5344CB8AC3E}">
        <p14:creationId xmlns:p14="http://schemas.microsoft.com/office/powerpoint/2010/main" val="651719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822B98-0AEF-478B-816E-0EFA30C002D5}"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B170FF-73DD-44EB-857E-D7DA17C0B2C3}" type="slidenum">
              <a:rPr lang="en-GB" smtClean="0"/>
              <a:t>‹#›</a:t>
            </a:fld>
            <a:endParaRPr lang="en-GB"/>
          </a:p>
        </p:txBody>
      </p:sp>
    </p:spTree>
    <p:extLst>
      <p:ext uri="{BB962C8B-B14F-4D97-AF65-F5344CB8AC3E}">
        <p14:creationId xmlns:p14="http://schemas.microsoft.com/office/powerpoint/2010/main" val="2942084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822B98-0AEF-478B-816E-0EFA30C002D5}"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B170FF-73DD-44EB-857E-D7DA17C0B2C3}" type="slidenum">
              <a:rPr lang="en-GB" smtClean="0"/>
              <a:t>‹#›</a:t>
            </a:fld>
            <a:endParaRPr lang="en-GB"/>
          </a:p>
        </p:txBody>
      </p:sp>
    </p:spTree>
    <p:extLst>
      <p:ext uri="{BB962C8B-B14F-4D97-AF65-F5344CB8AC3E}">
        <p14:creationId xmlns:p14="http://schemas.microsoft.com/office/powerpoint/2010/main" val="1973545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B822B98-0AEF-478B-816E-0EFA30C002D5}" type="datetimeFigureOut">
              <a:rPr lang="en-GB" smtClean="0"/>
              <a:t>21/09/2017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B170FF-73DD-44EB-857E-D7DA17C0B2C3}" type="slidenum">
              <a:rPr lang="en-GB" smtClean="0"/>
              <a:t>‹#›</a:t>
            </a:fld>
            <a:endParaRPr lang="en-GB"/>
          </a:p>
        </p:txBody>
      </p:sp>
    </p:spTree>
    <p:extLst>
      <p:ext uri="{BB962C8B-B14F-4D97-AF65-F5344CB8AC3E}">
        <p14:creationId xmlns:p14="http://schemas.microsoft.com/office/powerpoint/2010/main" val="3179511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B822B98-0AEF-478B-816E-0EFA30C002D5}" type="datetimeFigureOut">
              <a:rPr lang="en-GB" smtClean="0"/>
              <a:t>21/09/2017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B170FF-73DD-44EB-857E-D7DA17C0B2C3}" type="slidenum">
              <a:rPr lang="en-GB" smtClean="0"/>
              <a:t>‹#›</a:t>
            </a:fld>
            <a:endParaRPr lang="en-GB"/>
          </a:p>
        </p:txBody>
      </p:sp>
    </p:spTree>
    <p:extLst>
      <p:ext uri="{BB962C8B-B14F-4D97-AF65-F5344CB8AC3E}">
        <p14:creationId xmlns:p14="http://schemas.microsoft.com/office/powerpoint/2010/main" val="2219150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B822B98-0AEF-478B-816E-0EFA30C002D5}" type="datetimeFigureOut">
              <a:rPr lang="en-GB" smtClean="0"/>
              <a:t>21/09/2017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B170FF-73DD-44EB-857E-D7DA17C0B2C3}" type="slidenum">
              <a:rPr lang="en-GB" smtClean="0"/>
              <a:t>‹#›</a:t>
            </a:fld>
            <a:endParaRPr lang="en-GB"/>
          </a:p>
        </p:txBody>
      </p:sp>
    </p:spTree>
    <p:extLst>
      <p:ext uri="{BB962C8B-B14F-4D97-AF65-F5344CB8AC3E}">
        <p14:creationId xmlns:p14="http://schemas.microsoft.com/office/powerpoint/2010/main" val="2853033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22B98-0AEF-478B-816E-0EFA30C002D5}" type="datetimeFigureOut">
              <a:rPr lang="en-GB" smtClean="0"/>
              <a:t>21/09/2017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B170FF-73DD-44EB-857E-D7DA17C0B2C3}" type="slidenum">
              <a:rPr lang="en-GB" smtClean="0"/>
              <a:t>‹#›</a:t>
            </a:fld>
            <a:endParaRPr lang="en-GB"/>
          </a:p>
        </p:txBody>
      </p:sp>
    </p:spTree>
    <p:extLst>
      <p:ext uri="{BB962C8B-B14F-4D97-AF65-F5344CB8AC3E}">
        <p14:creationId xmlns:p14="http://schemas.microsoft.com/office/powerpoint/2010/main" val="206397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822B98-0AEF-478B-816E-0EFA30C002D5}" type="datetimeFigureOut">
              <a:rPr lang="en-GB" smtClean="0"/>
              <a:t>21/09/2017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B170FF-73DD-44EB-857E-D7DA17C0B2C3}" type="slidenum">
              <a:rPr lang="en-GB" smtClean="0"/>
              <a:t>‹#›</a:t>
            </a:fld>
            <a:endParaRPr lang="en-GB"/>
          </a:p>
        </p:txBody>
      </p:sp>
    </p:spTree>
    <p:extLst>
      <p:ext uri="{BB962C8B-B14F-4D97-AF65-F5344CB8AC3E}">
        <p14:creationId xmlns:p14="http://schemas.microsoft.com/office/powerpoint/2010/main" val="311570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31E9D0-F5D5-4354-A1CF-CE1A1193694D}"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3F9D59-120C-4DEC-A9BB-6730AC7F9B64}" type="slidenum">
              <a:rPr lang="en-GB" smtClean="0"/>
              <a:t>‹#›</a:t>
            </a:fld>
            <a:endParaRPr lang="en-GB"/>
          </a:p>
        </p:txBody>
      </p:sp>
    </p:spTree>
    <p:extLst>
      <p:ext uri="{BB962C8B-B14F-4D97-AF65-F5344CB8AC3E}">
        <p14:creationId xmlns:p14="http://schemas.microsoft.com/office/powerpoint/2010/main" val="210540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822B98-0AEF-478B-816E-0EFA30C002D5}" type="datetimeFigureOut">
              <a:rPr lang="en-GB" smtClean="0"/>
              <a:t>21/09/2017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B170FF-73DD-44EB-857E-D7DA17C0B2C3}" type="slidenum">
              <a:rPr lang="en-GB" smtClean="0"/>
              <a:t>‹#›</a:t>
            </a:fld>
            <a:endParaRPr lang="en-GB"/>
          </a:p>
        </p:txBody>
      </p:sp>
    </p:spTree>
    <p:extLst>
      <p:ext uri="{BB962C8B-B14F-4D97-AF65-F5344CB8AC3E}">
        <p14:creationId xmlns:p14="http://schemas.microsoft.com/office/powerpoint/2010/main" val="2327282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822B98-0AEF-478B-816E-0EFA30C002D5}"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B170FF-73DD-44EB-857E-D7DA17C0B2C3}" type="slidenum">
              <a:rPr lang="en-GB" smtClean="0"/>
              <a:t>‹#›</a:t>
            </a:fld>
            <a:endParaRPr lang="en-GB"/>
          </a:p>
        </p:txBody>
      </p:sp>
    </p:spTree>
    <p:extLst>
      <p:ext uri="{BB962C8B-B14F-4D97-AF65-F5344CB8AC3E}">
        <p14:creationId xmlns:p14="http://schemas.microsoft.com/office/powerpoint/2010/main" val="3475805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822B98-0AEF-478B-816E-0EFA30C002D5}"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B170FF-73DD-44EB-857E-D7DA17C0B2C3}" type="slidenum">
              <a:rPr lang="en-GB" smtClean="0"/>
              <a:t>‹#›</a:t>
            </a:fld>
            <a:endParaRPr lang="en-GB"/>
          </a:p>
        </p:txBody>
      </p:sp>
    </p:spTree>
    <p:extLst>
      <p:ext uri="{BB962C8B-B14F-4D97-AF65-F5344CB8AC3E}">
        <p14:creationId xmlns:p14="http://schemas.microsoft.com/office/powerpoint/2010/main" val="3457725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stretch>
            <a:fillRect/>
          </a:stretch>
        </p:blipFill>
        <p:spPr>
          <a:xfrm>
            <a:off x="-15140" y="476672"/>
            <a:ext cx="9159139" cy="1944216"/>
          </a:xfrm>
          <a:prstGeom prst="rect">
            <a:avLst/>
          </a:prstGeom>
        </p:spPr>
      </p:pic>
      <p:sp>
        <p:nvSpPr>
          <p:cNvPr id="2" name="Title 1"/>
          <p:cNvSpPr>
            <a:spLocks noGrp="1"/>
          </p:cNvSpPr>
          <p:nvPr>
            <p:ph type="ctrTitle"/>
          </p:nvPr>
        </p:nvSpPr>
        <p:spPr>
          <a:xfrm>
            <a:off x="611560" y="620689"/>
            <a:ext cx="7772400" cy="936103"/>
          </a:xfrm>
        </p:spPr>
        <p:txBody>
          <a:bodyPr lIns="0" tIns="0" rIns="0" bIns="0">
            <a:normAutofit/>
          </a:bodyPr>
          <a:lstStyle>
            <a:lvl1pPr>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611560" y="1772816"/>
            <a:ext cx="7776864" cy="622920"/>
          </a:xfrm>
        </p:spPr>
        <p:txBody>
          <a:bodyPr lIns="0" tIns="0" rIns="0" bIns="0">
            <a:normAutofit/>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custDataLst>
      <p:tags r:id="rId1"/>
    </p:custDataLst>
    <p:extLst>
      <p:ext uri="{BB962C8B-B14F-4D97-AF65-F5344CB8AC3E}">
        <p14:creationId xmlns:p14="http://schemas.microsoft.com/office/powerpoint/2010/main" val="3629323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939784"/>
          </a:xfrm>
        </p:spPr>
        <p:txBody>
          <a:bodyPr/>
          <a:lstStyle/>
          <a:p>
            <a:r>
              <a:rPr lang="en-US" dirty="0"/>
              <a:t>Click to edit Master title style</a:t>
            </a:r>
            <a:endParaRPr lang="en-GB" dirty="0"/>
          </a:p>
        </p:txBody>
      </p:sp>
      <p:sp>
        <p:nvSpPr>
          <p:cNvPr id="3" name="Content Placeholder 2"/>
          <p:cNvSpPr>
            <a:spLocks noGrp="1"/>
          </p:cNvSpPr>
          <p:nvPr>
            <p:ph idx="1"/>
          </p:nvPr>
        </p:nvSpPr>
        <p:spPr>
          <a:xfrm>
            <a:off x="457200" y="1500174"/>
            <a:ext cx="8229600" cy="4625989"/>
          </a:xfrm>
        </p:spPr>
        <p:txBody>
          <a:bodyPr/>
          <a:lstStyle>
            <a:lvl1pPr>
              <a:defRPr sz="4000"/>
            </a:lvl1pPr>
            <a:lvl2pPr>
              <a:defRPr sz="32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3826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2"/>
            <a:ext cx="4040188" cy="741759"/>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48879"/>
            <a:ext cx="4040188" cy="37772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2"/>
            <a:ext cx="4041775" cy="741759"/>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48879"/>
            <a:ext cx="4041775" cy="37772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35022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5" name="Straight Connector 4"/>
          <p:cNvCxnSpPr/>
          <p:nvPr userDrawn="1"/>
        </p:nvCxnSpPr>
        <p:spPr>
          <a:xfrm>
            <a:off x="0" y="1212850"/>
            <a:ext cx="9144000" cy="158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1422"/>
            <a:ext cx="8229600" cy="1071562"/>
          </a:xfrm>
        </p:spPr>
        <p:txBody>
          <a:bodyPr/>
          <a:lstStyle/>
          <a:p>
            <a:r>
              <a:rPr lang="en-US"/>
              <a:t>Click to edit Master title style</a:t>
            </a:r>
            <a:endParaRPr lang="en-GB"/>
          </a:p>
        </p:txBody>
      </p:sp>
    </p:spTree>
    <p:extLst>
      <p:ext uri="{BB962C8B-B14F-4D97-AF65-F5344CB8AC3E}">
        <p14:creationId xmlns:p14="http://schemas.microsoft.com/office/powerpoint/2010/main" val="461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160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31E9D0-F5D5-4354-A1CF-CE1A1193694D}"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3F9D59-120C-4DEC-A9BB-6730AC7F9B64}" type="slidenum">
              <a:rPr lang="en-GB" smtClean="0"/>
              <a:t>‹#›</a:t>
            </a:fld>
            <a:endParaRPr lang="en-GB"/>
          </a:p>
        </p:txBody>
      </p:sp>
    </p:spTree>
    <p:extLst>
      <p:ext uri="{BB962C8B-B14F-4D97-AF65-F5344CB8AC3E}">
        <p14:creationId xmlns:p14="http://schemas.microsoft.com/office/powerpoint/2010/main" val="65927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E31E9D0-F5D5-4354-A1CF-CE1A1193694D}" type="datetimeFigureOut">
              <a:rPr lang="en-GB" smtClean="0"/>
              <a:t>21/09/2017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3F9D59-120C-4DEC-A9BB-6730AC7F9B64}" type="slidenum">
              <a:rPr lang="en-GB" smtClean="0"/>
              <a:t>‹#›</a:t>
            </a:fld>
            <a:endParaRPr lang="en-GB"/>
          </a:p>
        </p:txBody>
      </p:sp>
    </p:spTree>
    <p:extLst>
      <p:ext uri="{BB962C8B-B14F-4D97-AF65-F5344CB8AC3E}">
        <p14:creationId xmlns:p14="http://schemas.microsoft.com/office/powerpoint/2010/main" val="300906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E31E9D0-F5D5-4354-A1CF-CE1A1193694D}" type="datetimeFigureOut">
              <a:rPr lang="en-GB" smtClean="0"/>
              <a:t>21/09/2017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3F9D59-120C-4DEC-A9BB-6730AC7F9B64}" type="slidenum">
              <a:rPr lang="en-GB" smtClean="0"/>
              <a:t>‹#›</a:t>
            </a:fld>
            <a:endParaRPr lang="en-GB"/>
          </a:p>
        </p:txBody>
      </p:sp>
    </p:spTree>
    <p:extLst>
      <p:ext uri="{BB962C8B-B14F-4D97-AF65-F5344CB8AC3E}">
        <p14:creationId xmlns:p14="http://schemas.microsoft.com/office/powerpoint/2010/main" val="393354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E31E9D0-F5D5-4354-A1CF-CE1A1193694D}" type="datetimeFigureOut">
              <a:rPr lang="en-GB" smtClean="0"/>
              <a:t>21/09/2017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3F9D59-120C-4DEC-A9BB-6730AC7F9B64}" type="slidenum">
              <a:rPr lang="en-GB" smtClean="0"/>
              <a:t>‹#›</a:t>
            </a:fld>
            <a:endParaRPr lang="en-GB"/>
          </a:p>
        </p:txBody>
      </p:sp>
    </p:spTree>
    <p:extLst>
      <p:ext uri="{BB962C8B-B14F-4D97-AF65-F5344CB8AC3E}">
        <p14:creationId xmlns:p14="http://schemas.microsoft.com/office/powerpoint/2010/main" val="149491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1E9D0-F5D5-4354-A1CF-CE1A1193694D}" type="datetimeFigureOut">
              <a:rPr lang="en-GB" smtClean="0"/>
              <a:t>21/09/2017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3F9D59-120C-4DEC-A9BB-6730AC7F9B64}" type="slidenum">
              <a:rPr lang="en-GB" smtClean="0"/>
              <a:t>‹#›</a:t>
            </a:fld>
            <a:endParaRPr lang="en-GB"/>
          </a:p>
        </p:txBody>
      </p:sp>
    </p:spTree>
    <p:extLst>
      <p:ext uri="{BB962C8B-B14F-4D97-AF65-F5344CB8AC3E}">
        <p14:creationId xmlns:p14="http://schemas.microsoft.com/office/powerpoint/2010/main" val="68911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31E9D0-F5D5-4354-A1CF-CE1A1193694D}" type="datetimeFigureOut">
              <a:rPr lang="en-GB" smtClean="0"/>
              <a:t>21/09/2017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3F9D59-120C-4DEC-A9BB-6730AC7F9B64}" type="slidenum">
              <a:rPr lang="en-GB" smtClean="0"/>
              <a:t>‹#›</a:t>
            </a:fld>
            <a:endParaRPr lang="en-GB"/>
          </a:p>
        </p:txBody>
      </p:sp>
    </p:spTree>
    <p:extLst>
      <p:ext uri="{BB962C8B-B14F-4D97-AF65-F5344CB8AC3E}">
        <p14:creationId xmlns:p14="http://schemas.microsoft.com/office/powerpoint/2010/main" val="355246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31E9D0-F5D5-4354-A1CF-CE1A1193694D}" type="datetimeFigureOut">
              <a:rPr lang="en-GB" smtClean="0"/>
              <a:t>21/09/2017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3F9D59-120C-4DEC-A9BB-6730AC7F9B64}" type="slidenum">
              <a:rPr lang="en-GB" smtClean="0"/>
              <a:t>‹#›</a:t>
            </a:fld>
            <a:endParaRPr lang="en-GB"/>
          </a:p>
        </p:txBody>
      </p:sp>
    </p:spTree>
    <p:extLst>
      <p:ext uri="{BB962C8B-B14F-4D97-AF65-F5344CB8AC3E}">
        <p14:creationId xmlns:p14="http://schemas.microsoft.com/office/powerpoint/2010/main" val="300739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theme" Target="../theme/theme3.xml"/><Relationship Id="rId7" Type="http://schemas.openxmlformats.org/officeDocument/2006/relationships/image" Target="../media/image1.jpeg"/><Relationship Id="rId8" Type="http://schemas.openxmlformats.org/officeDocument/2006/relationships/image" Target="../media/image2.png"/><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1E9D0-F5D5-4354-A1CF-CE1A1193694D}" type="datetimeFigureOut">
              <a:rPr lang="en-GB" smtClean="0"/>
              <a:t>21/09/2017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F9D59-120C-4DEC-A9BB-6730AC7F9B64}" type="slidenum">
              <a:rPr lang="en-GB" smtClean="0"/>
              <a:t>‹#›</a:t>
            </a:fld>
            <a:endParaRPr lang="en-GB"/>
          </a:p>
        </p:txBody>
      </p:sp>
    </p:spTree>
    <p:extLst>
      <p:ext uri="{BB962C8B-B14F-4D97-AF65-F5344CB8AC3E}">
        <p14:creationId xmlns:p14="http://schemas.microsoft.com/office/powerpoint/2010/main" val="3698698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22B98-0AEF-478B-816E-0EFA30C002D5}" type="datetimeFigureOut">
              <a:rPr lang="en-GB" smtClean="0"/>
              <a:t>21/09/2017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170FF-73DD-44EB-857E-D7DA17C0B2C3}" type="slidenum">
              <a:rPr lang="en-GB" smtClean="0"/>
              <a:t>‹#›</a:t>
            </a:fld>
            <a:endParaRPr lang="en-GB"/>
          </a:p>
        </p:txBody>
      </p:sp>
    </p:spTree>
    <p:extLst>
      <p:ext uri="{BB962C8B-B14F-4D97-AF65-F5344CB8AC3E}">
        <p14:creationId xmlns:p14="http://schemas.microsoft.com/office/powerpoint/2010/main" val="3310938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88640"/>
            <a:ext cx="8229600" cy="922114"/>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Text Placeholder 2"/>
          <p:cNvSpPr>
            <a:spLocks noGrp="1"/>
          </p:cNvSpPr>
          <p:nvPr>
            <p:ph type="body" idx="1"/>
          </p:nvPr>
        </p:nvSpPr>
        <p:spPr bwMode="auto">
          <a:xfrm>
            <a:off x="457200" y="1600201"/>
            <a:ext cx="8229600" cy="442108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cxnSp>
        <p:nvCxnSpPr>
          <p:cNvPr id="7" name="Straight Connector 6"/>
          <p:cNvCxnSpPr/>
          <p:nvPr userDrawn="1"/>
        </p:nvCxnSpPr>
        <p:spPr>
          <a:xfrm>
            <a:off x="0" y="6309320"/>
            <a:ext cx="91440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0" name="Picture 9" descr="Tutor2u Logo 2011.jpg"/>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7856636" y="6381328"/>
            <a:ext cx="1179860" cy="358893"/>
          </a:xfrm>
          <a:prstGeom prst="rect">
            <a:avLst/>
          </a:prstGeom>
        </p:spPr>
      </p:pic>
      <p:pic>
        <p:nvPicPr>
          <p:cNvPr id="11" name="Picture 10"/>
          <p:cNvPicPr>
            <a:picLocks noChangeAspect="1"/>
          </p:cNvPicPr>
          <p:nvPr userDrawn="1"/>
        </p:nvPicPr>
        <p:blipFill>
          <a:blip r:embed="rId8"/>
          <a:stretch>
            <a:fillRect/>
          </a:stretch>
        </p:blipFill>
        <p:spPr>
          <a:xfrm>
            <a:off x="0" y="1268760"/>
            <a:ext cx="9144000" cy="144016"/>
          </a:xfrm>
          <a:prstGeom prst="rect">
            <a:avLst/>
          </a:prstGeom>
        </p:spPr>
      </p:pic>
    </p:spTree>
    <p:extLst>
      <p:ext uri="{BB962C8B-B14F-4D97-AF65-F5344CB8AC3E}">
        <p14:creationId xmlns:p14="http://schemas.microsoft.com/office/powerpoint/2010/main" val="39645748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ctr" rtl="0" eaLnBrk="0" fontAlgn="base" hangingPunct="0">
        <a:spcBef>
          <a:spcPct val="0"/>
        </a:spcBef>
        <a:spcAft>
          <a:spcPct val="0"/>
        </a:spcAft>
        <a:defRPr sz="3600" kern="1200">
          <a:solidFill>
            <a:schemeClr val="tx1"/>
          </a:solidFill>
          <a:latin typeface="+mn-lt"/>
          <a:ea typeface="ＭＳ Ｐゴシック" charset="0"/>
          <a:cs typeface="Arial"/>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Arial"/>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4.jpeg"/><Relationship Id="rId1" Type="http://schemas.openxmlformats.org/officeDocument/2006/relationships/tags" Target="../tags/tag3.xml"/><Relationship Id="rId2"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1" Type="http://schemas.openxmlformats.org/officeDocument/2006/relationships/image" Target="../media/image6.png"/><Relationship Id="rId12" Type="http://schemas.openxmlformats.org/officeDocument/2006/relationships/image" Target="../media/image5.tif"/><Relationship Id="rId1" Type="http://schemas.openxmlformats.org/officeDocument/2006/relationships/tags" Target="../tags/tag12.xml"/><Relationship Id="rId2" Type="http://schemas.openxmlformats.org/officeDocument/2006/relationships/slideLayout" Target="../slideLayouts/slideLayout7.xml"/><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jpeg"/><Relationship Id="rId9" Type="http://schemas.openxmlformats.org/officeDocument/2006/relationships/image" Target="../media/image17.jpeg"/><Relationship Id="rId10"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9.png"/><Relationship Id="rId1" Type="http://schemas.openxmlformats.org/officeDocument/2006/relationships/tags" Target="../tags/tag13.xml"/><Relationship Id="rId2"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4.xml"/><Relationship Id="rId3"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4.xml"/><Relationship Id="rId3" Type="http://schemas.openxmlformats.org/officeDocument/2006/relationships/image" Target="../media/image20.gif"/></Relationships>
</file>

<file path=ppt/slides/_rels/slide14.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4.xml"/><Relationship Id="rId3"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4.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4.xml"/><Relationship Id="rId3"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4.xml"/><Relationship Id="rId3"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4.xml"/><Relationship Id="rId3"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4.xml"/><Relationship Id="rId3"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5.tif"/><Relationship Id="rId4" Type="http://schemas.openxmlformats.org/officeDocument/2006/relationships/image" Target="../media/image6.png"/><Relationship Id="rId1" Type="http://schemas.openxmlformats.org/officeDocument/2006/relationships/tags" Target="../tags/tag4.x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5" Type="http://schemas.microsoft.com/office/2007/relationships/hdphoto" Target="../media/hdphoto5.wdp"/><Relationship Id="rId6" Type="http://schemas.openxmlformats.org/officeDocument/2006/relationships/image" Target="../media/image26.tmp"/><Relationship Id="rId7" Type="http://schemas.openxmlformats.org/officeDocument/2006/relationships/hyperlink" Target="https://www.youtube.com/watch?v=aQ7hm7rXnRY" TargetMode="External"/><Relationship Id="rId8" Type="http://schemas.openxmlformats.org/officeDocument/2006/relationships/image" Target="../media/image27.png"/><Relationship Id="rId1" Type="http://schemas.openxmlformats.org/officeDocument/2006/relationships/tags" Target="../tags/tag22.x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4.xml"/><Relationship Id="rId3"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5" Type="http://schemas.microsoft.com/office/2007/relationships/hdphoto" Target="../media/hdphoto5.wdp"/><Relationship Id="rId6" Type="http://schemas.openxmlformats.org/officeDocument/2006/relationships/image" Target="../media/image28.tmp"/><Relationship Id="rId7" Type="http://schemas.openxmlformats.org/officeDocument/2006/relationships/hyperlink" Target="https://www.youtube.com/watch?v=-AkLOvjl5jo&amp;t=119s" TargetMode="External"/><Relationship Id="rId8" Type="http://schemas.openxmlformats.org/officeDocument/2006/relationships/image" Target="../media/image27.png"/><Relationship Id="rId1" Type="http://schemas.openxmlformats.org/officeDocument/2006/relationships/tags" Target="../tags/tag24.x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4.xml"/><Relationship Id="rId3"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29.jpeg"/><Relationship Id="rId1" Type="http://schemas.openxmlformats.org/officeDocument/2006/relationships/tags" Target="../tags/tag26.xml"/><Relationship Id="rId2"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29.jpeg"/><Relationship Id="rId1" Type="http://schemas.openxmlformats.org/officeDocument/2006/relationships/tags" Target="../tags/tag27.xml"/><Relationship Id="rId2"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30.jpg"/><Relationship Id="rId1" Type="http://schemas.openxmlformats.org/officeDocument/2006/relationships/tags" Target="../tags/tag28.xml"/><Relationship Id="rId2"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5" Type="http://schemas.openxmlformats.org/officeDocument/2006/relationships/image" Target="../media/image8.png"/><Relationship Id="rId6" Type="http://schemas.microsoft.com/office/2007/relationships/hdphoto" Target="../media/hdphoto2.wdp"/><Relationship Id="rId7" Type="http://schemas.openxmlformats.org/officeDocument/2006/relationships/image" Target="../media/image9.png"/><Relationship Id="rId8" Type="http://schemas.microsoft.com/office/2007/relationships/hdphoto" Target="../media/hdphoto3.wdp"/><Relationship Id="rId9" Type="http://schemas.openxmlformats.org/officeDocument/2006/relationships/image" Target="../media/image5.tif"/><Relationship Id="rId10" Type="http://schemas.openxmlformats.org/officeDocument/2006/relationships/image" Target="../media/image6.png"/><Relationship Id="rId1" Type="http://schemas.openxmlformats.org/officeDocument/2006/relationships/tags" Target="../tags/tag5.x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microsoft.com/office/2007/relationships/hdphoto" Target="../media/hdphoto3.wdp"/><Relationship Id="rId5" Type="http://schemas.openxmlformats.org/officeDocument/2006/relationships/image" Target="../media/image5.tif"/><Relationship Id="rId6" Type="http://schemas.openxmlformats.org/officeDocument/2006/relationships/image" Target="../media/image6.png"/><Relationship Id="rId1" Type="http://schemas.openxmlformats.org/officeDocument/2006/relationships/tags" Target="../tags/tag6.x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microsoft.com/office/2007/relationships/hdphoto" Target="../media/hdphoto4.wdp"/><Relationship Id="rId5" Type="http://schemas.openxmlformats.org/officeDocument/2006/relationships/image" Target="../media/image5.tif"/><Relationship Id="rId6" Type="http://schemas.openxmlformats.org/officeDocument/2006/relationships/image" Target="../media/image6.png"/><Relationship Id="rId1" Type="http://schemas.openxmlformats.org/officeDocument/2006/relationships/tags" Target="../tags/tag7.x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tif"/><Relationship Id="rId4" Type="http://schemas.openxmlformats.org/officeDocument/2006/relationships/image" Target="../media/image6.png"/><Relationship Id="rId1" Type="http://schemas.openxmlformats.org/officeDocument/2006/relationships/tags" Target="../tags/tag8.x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tif"/><Relationship Id="rId4" Type="http://schemas.openxmlformats.org/officeDocument/2006/relationships/image" Target="../media/image6.png"/><Relationship Id="rId1" Type="http://schemas.openxmlformats.org/officeDocument/2006/relationships/tags" Target="../tags/tag9.x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1" Type="http://schemas.openxmlformats.org/officeDocument/2006/relationships/image" Target="../media/image18.jpeg"/><Relationship Id="rId12" Type="http://schemas.openxmlformats.org/officeDocument/2006/relationships/image" Target="../media/image6.png"/><Relationship Id="rId1" Type="http://schemas.openxmlformats.org/officeDocument/2006/relationships/tags" Target="../tags/tag10.xml"/><Relationship Id="rId2" Type="http://schemas.openxmlformats.org/officeDocument/2006/relationships/slideLayout" Target="../slideLayouts/slideLayout18.xml"/><Relationship Id="rId3" Type="http://schemas.openxmlformats.org/officeDocument/2006/relationships/image" Target="../media/image5.tif"/><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jpeg"/><Relationship Id="rId10" Type="http://schemas.openxmlformats.org/officeDocument/2006/relationships/image" Target="../media/image17.jpeg"/></Relationships>
</file>

<file path=ppt/slides/_rels/slide9.xml.rels><?xml version="1.0" encoding="UTF-8" standalone="yes"?>
<Relationships xmlns="http://schemas.openxmlformats.org/package/2006/relationships"><Relationship Id="rId11" Type="http://schemas.openxmlformats.org/officeDocument/2006/relationships/image" Target="../media/image18.jpeg"/><Relationship Id="rId12" Type="http://schemas.openxmlformats.org/officeDocument/2006/relationships/image" Target="../media/image6.png"/><Relationship Id="rId1" Type="http://schemas.openxmlformats.org/officeDocument/2006/relationships/tags" Target="../tags/tag11.xml"/><Relationship Id="rId2" Type="http://schemas.openxmlformats.org/officeDocument/2006/relationships/slideLayout" Target="../slideLayouts/slideLayout18.xml"/><Relationship Id="rId3" Type="http://schemas.openxmlformats.org/officeDocument/2006/relationships/image" Target="../media/image5.tif"/><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jpeg"/><Relationship Id="rId10"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95536" y="620689"/>
            <a:ext cx="8208912" cy="936103"/>
          </a:xfrm>
        </p:spPr>
        <p:txBody>
          <a:bodyPr anchor="ctr">
            <a:noAutofit/>
          </a:bodyPr>
          <a:lstStyle/>
          <a:p>
            <a:r>
              <a:rPr lang="en-GB" sz="5400" i="1" dirty="0">
                <a:effectLst>
                  <a:outerShdw blurRad="38100" dist="38100" dir="2700000" algn="tl">
                    <a:srgbClr val="000000">
                      <a:alpha val="43137"/>
                    </a:srgbClr>
                  </a:outerShdw>
                </a:effectLst>
              </a:rPr>
              <a:t>Unit 1 – Exploring Business</a:t>
            </a:r>
          </a:p>
        </p:txBody>
      </p:sp>
      <p:sp>
        <p:nvSpPr>
          <p:cNvPr id="3" name="Subtitle 2">
            <a:extLst>
              <a:ext uri="{FF2B5EF4-FFF2-40B4-BE49-F238E27FC236}">
                <a16:creationId xmlns:a16="http://schemas.microsoft.com/office/drawing/2014/main" xmlns="" id="{31D2B7A6-83FA-4B69-8173-FD76C68B4AE7}"/>
              </a:ext>
            </a:extLst>
          </p:cNvPr>
          <p:cNvSpPr>
            <a:spLocks noGrp="1"/>
          </p:cNvSpPr>
          <p:nvPr>
            <p:ph type="subTitle" idx="1"/>
          </p:nvPr>
        </p:nvSpPr>
        <p:spPr/>
        <p:txBody>
          <a:bodyPr>
            <a:normAutofit fontScale="77500" lnSpcReduction="20000"/>
          </a:bodyPr>
          <a:lstStyle/>
          <a:p>
            <a:r>
              <a:rPr lang="en-US" b="1" dirty="0"/>
              <a:t>Investigate the role and contribution of innovation and enterprise to business success </a:t>
            </a:r>
            <a:endParaRPr lang="en-GB" dirty="0"/>
          </a:p>
        </p:txBody>
      </p:sp>
      <p:pic>
        <p:nvPicPr>
          <p:cNvPr id="10" name="Picture 9">
            <a:extLst>
              <a:ext uri="{FF2B5EF4-FFF2-40B4-BE49-F238E27FC236}">
                <a16:creationId xmlns:a16="http://schemas.microsoft.com/office/drawing/2014/main" xmlns="" id="{CF6859F4-EE6C-4360-B30A-AB6FBB9B596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t="12552" b="13024"/>
          <a:stretch/>
        </p:blipFill>
        <p:spPr>
          <a:xfrm>
            <a:off x="24543" y="2763995"/>
            <a:ext cx="9094914" cy="3384376"/>
          </a:xfrm>
          <a:prstGeom prst="rect">
            <a:avLst/>
          </a:prstGeom>
        </p:spPr>
      </p:pic>
    </p:spTree>
    <p:custDataLst>
      <p:tags r:id="rId1"/>
    </p:custDataLst>
    <p:extLst>
      <p:ext uri="{BB962C8B-B14F-4D97-AF65-F5344CB8AC3E}">
        <p14:creationId xmlns:p14="http://schemas.microsoft.com/office/powerpoint/2010/main" val="2645854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08720"/>
            <a:ext cx="9144000" cy="532859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i="1" dirty="0">
                <a:solidFill>
                  <a:schemeClr val="tx1"/>
                </a:solidFill>
                <a:effectLst>
                  <a:outerShdw blurRad="38100" dist="38100" dir="2700000" algn="tl">
                    <a:srgbClr val="000000">
                      <a:alpha val="43137"/>
                    </a:srgbClr>
                  </a:outerShdw>
                </a:effectLst>
              </a:rPr>
              <a:t>Let’s hear your ideas!</a:t>
            </a:r>
          </a:p>
          <a:p>
            <a:pPr algn="ctr"/>
            <a:endParaRPr lang="en-GB" sz="6600" i="1" dirty="0">
              <a:solidFill>
                <a:schemeClr val="tx1"/>
              </a:solidFill>
              <a:effectLst>
                <a:outerShdw blurRad="38100" dist="38100" dir="2700000" algn="tl">
                  <a:srgbClr val="000000">
                    <a:alpha val="43137"/>
                  </a:srgbClr>
                </a:outerShdw>
              </a:effectLst>
            </a:endParaRPr>
          </a:p>
          <a:p>
            <a:pPr algn="ctr"/>
            <a:endParaRPr lang="en-GB" sz="6600" i="1" dirty="0">
              <a:solidFill>
                <a:schemeClr val="tx1"/>
              </a:solidFill>
              <a:effectLst>
                <a:outerShdw blurRad="38100" dist="38100" dir="2700000" algn="tl">
                  <a:srgbClr val="000000">
                    <a:alpha val="43137"/>
                  </a:srgbClr>
                </a:outerShdw>
              </a:effectLst>
            </a:endParaRPr>
          </a:p>
          <a:p>
            <a:pPr algn="ctr"/>
            <a:endParaRPr lang="en-GB" sz="6600" i="1" dirty="0">
              <a:solidFill>
                <a:schemeClr val="tx1"/>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xmlns="" id="{AEAA465F-F227-40A4-944C-06493B98E536}"/>
              </a:ext>
            </a:extLst>
          </p:cNvPr>
          <p:cNvSpPr/>
          <p:nvPr/>
        </p:nvSpPr>
        <p:spPr>
          <a:xfrm>
            <a:off x="181807" y="3284984"/>
            <a:ext cx="8710353" cy="2520280"/>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3" descr="C:\Users\tutor2u\Downloads\shutterstock_59709652.jpg">
            <a:extLst>
              <a:ext uri="{FF2B5EF4-FFF2-40B4-BE49-F238E27FC236}">
                <a16:creationId xmlns:a16="http://schemas.microsoft.com/office/drawing/2014/main" xmlns="" id="{CB572614-189E-45AB-861C-A9318282D4A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7544" y="3582643"/>
            <a:ext cx="576064" cy="10616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tutor2u\Downloads\shutterstock_60501004.jpg">
            <a:extLst>
              <a:ext uri="{FF2B5EF4-FFF2-40B4-BE49-F238E27FC236}">
                <a16:creationId xmlns:a16="http://schemas.microsoft.com/office/drawing/2014/main" xmlns="" id="{FC9D43D3-0935-4F04-9262-1DD0E042EEB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
          <a:stretch/>
        </p:blipFill>
        <p:spPr bwMode="auto">
          <a:xfrm>
            <a:off x="1530818" y="3701568"/>
            <a:ext cx="880942" cy="8815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tutor2u\Downloads\shutterstock_133548656.jpg">
            <a:extLst>
              <a:ext uri="{FF2B5EF4-FFF2-40B4-BE49-F238E27FC236}">
                <a16:creationId xmlns:a16="http://schemas.microsoft.com/office/drawing/2014/main" xmlns="" id="{FFEF9F7B-561B-4AE0-B564-F135932B9BB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791164" y="3582643"/>
            <a:ext cx="476852" cy="10066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tutor2u\Downloads\shutterstock_133548656.jpg">
            <a:extLst>
              <a:ext uri="{FF2B5EF4-FFF2-40B4-BE49-F238E27FC236}">
                <a16:creationId xmlns:a16="http://schemas.microsoft.com/office/drawing/2014/main" xmlns="" id="{C756EC94-9B6A-4EE3-91A8-0986075BFA4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627324" y="3616532"/>
            <a:ext cx="832744" cy="10515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tutor2u\Downloads\shutterstock_73197649.jpg">
            <a:extLst>
              <a:ext uri="{FF2B5EF4-FFF2-40B4-BE49-F238E27FC236}">
                <a16:creationId xmlns:a16="http://schemas.microsoft.com/office/drawing/2014/main" xmlns="" id="{23685702-1E9C-422E-84FF-BEC015A7B91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768976" y="3545194"/>
            <a:ext cx="811136" cy="10815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tutor2u\Downloads\shutterstock_73197649.jpg">
            <a:extLst>
              <a:ext uri="{FF2B5EF4-FFF2-40B4-BE49-F238E27FC236}">
                <a16:creationId xmlns:a16="http://schemas.microsoft.com/office/drawing/2014/main" xmlns="" id="{4752F9F8-BCC7-41B0-A493-2754C58EBAEB}"/>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5874483" y="3348065"/>
            <a:ext cx="637214" cy="134522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xmlns="" id="{96BFCD02-0433-4B36-A5E2-054E5566FE1F}"/>
              </a:ext>
            </a:extLst>
          </p:cNvPr>
          <p:cNvGrpSpPr/>
          <p:nvPr/>
        </p:nvGrpSpPr>
        <p:grpSpPr>
          <a:xfrm>
            <a:off x="7848121" y="3538454"/>
            <a:ext cx="875221" cy="1150020"/>
            <a:chOff x="840676" y="4355714"/>
            <a:chExt cx="875221" cy="1150020"/>
          </a:xfrm>
        </p:grpSpPr>
        <p:pic>
          <p:nvPicPr>
            <p:cNvPr id="16" name="Picture 2" descr="C:\Users\tutor2u\Downloads\shutterstock_133548656.jpg">
              <a:extLst>
                <a:ext uri="{FF2B5EF4-FFF2-40B4-BE49-F238E27FC236}">
                  <a16:creationId xmlns:a16="http://schemas.microsoft.com/office/drawing/2014/main" xmlns="" id="{5CD789D1-07CF-43BE-AF0A-3FC364EA068E}"/>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895936" y="4449312"/>
              <a:ext cx="757886" cy="9628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xmlns="" id="{521C7349-6B36-47A0-A7CA-12E91CBECF7F}"/>
                </a:ext>
              </a:extLst>
            </p:cNvPr>
            <p:cNvSpPr/>
            <p:nvPr/>
          </p:nvSpPr>
          <p:spPr>
            <a:xfrm>
              <a:off x="1307453" y="4355714"/>
              <a:ext cx="408444" cy="3056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503CCE2E-D5EA-4066-A2BD-3510B2EC23D4}"/>
                </a:ext>
              </a:extLst>
            </p:cNvPr>
            <p:cNvSpPr/>
            <p:nvPr/>
          </p:nvSpPr>
          <p:spPr>
            <a:xfrm>
              <a:off x="840676" y="5378585"/>
              <a:ext cx="166942" cy="1271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xmlns="" id="{FEEE611B-E370-450D-A7C8-1FD3C7C5373D}"/>
              </a:ext>
            </a:extLst>
          </p:cNvPr>
          <p:cNvGrpSpPr/>
          <p:nvPr/>
        </p:nvGrpSpPr>
        <p:grpSpPr>
          <a:xfrm>
            <a:off x="6623743" y="3846863"/>
            <a:ext cx="1058467" cy="533201"/>
            <a:chOff x="3158622" y="5228227"/>
            <a:chExt cx="1058467" cy="533201"/>
          </a:xfrm>
        </p:grpSpPr>
        <p:pic>
          <p:nvPicPr>
            <p:cNvPr id="20" name="Picture 2" descr="C:\Users\tutor2u\Downloads\shutterstock_63185128.jpg">
              <a:extLst>
                <a:ext uri="{FF2B5EF4-FFF2-40B4-BE49-F238E27FC236}">
                  <a16:creationId xmlns:a16="http://schemas.microsoft.com/office/drawing/2014/main" xmlns="" id="{C17EC7BE-92C5-4FF7-B02A-ACAE5FAE24E9}"/>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3215564" y="5296135"/>
              <a:ext cx="1001525" cy="46529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xmlns="" id="{502F6EE9-3BBB-444C-A38E-382366F1381B}"/>
                </a:ext>
              </a:extLst>
            </p:cNvPr>
            <p:cNvSpPr/>
            <p:nvPr/>
          </p:nvSpPr>
          <p:spPr>
            <a:xfrm>
              <a:off x="3158622" y="5228227"/>
              <a:ext cx="166942" cy="1271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Rectangle 21">
            <a:extLst>
              <a:ext uri="{FF2B5EF4-FFF2-40B4-BE49-F238E27FC236}">
                <a16:creationId xmlns:a16="http://schemas.microsoft.com/office/drawing/2014/main" xmlns="" id="{C7DAEEAB-577D-4FAE-A074-BAB3DDDF8279}"/>
              </a:ext>
            </a:extLst>
          </p:cNvPr>
          <p:cNvSpPr/>
          <p:nvPr/>
        </p:nvSpPr>
        <p:spPr>
          <a:xfrm>
            <a:off x="213891" y="4767001"/>
            <a:ext cx="1221841" cy="783704"/>
          </a:xfrm>
          <a:prstGeom prst="rect">
            <a:avLst/>
          </a:prstGeom>
          <a:solidFill>
            <a:schemeClr val="lt1">
              <a:alpha val="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Plastic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bottle</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xmlns="" id="{901E4EA0-7D00-4AFA-9DE5-D26AAC14B9F1}"/>
              </a:ext>
            </a:extLst>
          </p:cNvPr>
          <p:cNvSpPr/>
          <p:nvPr/>
        </p:nvSpPr>
        <p:spPr>
          <a:xfrm>
            <a:off x="1328284" y="4767001"/>
            <a:ext cx="1221841" cy="783704"/>
          </a:xfrm>
          <a:prstGeom prst="rect">
            <a:avLst/>
          </a:prstGeom>
          <a:solidFill>
            <a:schemeClr val="lt1">
              <a:alpha val="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Vinyl record</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xmlns="" id="{419FA85B-ED82-4D2E-9767-011BB6D02D65}"/>
              </a:ext>
            </a:extLst>
          </p:cNvPr>
          <p:cNvSpPr/>
          <p:nvPr/>
        </p:nvSpPr>
        <p:spPr>
          <a:xfrm>
            <a:off x="2438922" y="4767001"/>
            <a:ext cx="1221841" cy="783704"/>
          </a:xfrm>
          <a:prstGeom prst="rect">
            <a:avLst/>
          </a:prstGeom>
          <a:solidFill>
            <a:schemeClr val="lt1">
              <a:alpha val="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Coat hook</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xmlns="" id="{267BD1CE-D7E1-4320-AB8E-3FAFF0FCCA3E}"/>
              </a:ext>
            </a:extLst>
          </p:cNvPr>
          <p:cNvSpPr/>
          <p:nvPr/>
        </p:nvSpPr>
        <p:spPr>
          <a:xfrm>
            <a:off x="3450883" y="4772344"/>
            <a:ext cx="1221841" cy="783704"/>
          </a:xfrm>
          <a:prstGeom prst="rect">
            <a:avLst/>
          </a:prstGeom>
          <a:solidFill>
            <a:schemeClr val="lt1">
              <a:alpha val="0"/>
            </a:schemeClr>
          </a:solidFill>
          <a:ln>
            <a:noFill/>
          </a:ln>
          <a:effectLst/>
        </p:spPr>
        <p:style>
          <a:lnRef idx="2">
            <a:schemeClr val="dk1"/>
          </a:lnRef>
          <a:fillRef idx="1">
            <a:schemeClr val="lt1"/>
          </a:fillRef>
          <a:effectRef idx="0">
            <a:schemeClr val="dk1"/>
          </a:effectRef>
          <a:fontRef idx="minor">
            <a:schemeClr val="dk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Calibri"/>
              </a:rPr>
              <a:t>Vintage telephone</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xmlns="" id="{37823EE8-0533-462C-BF0A-3664BCB4A9C3}"/>
              </a:ext>
            </a:extLst>
          </p:cNvPr>
          <p:cNvSpPr/>
          <p:nvPr/>
        </p:nvSpPr>
        <p:spPr>
          <a:xfrm>
            <a:off x="4550413" y="4767001"/>
            <a:ext cx="1221841" cy="783704"/>
          </a:xfrm>
          <a:prstGeom prst="rect">
            <a:avLst/>
          </a:prstGeom>
          <a:solidFill>
            <a:schemeClr val="lt1">
              <a:alpha val="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Picture frame</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xmlns="" id="{F653F2DC-78B6-43D2-9817-5071F606E903}"/>
              </a:ext>
            </a:extLst>
          </p:cNvPr>
          <p:cNvSpPr/>
          <p:nvPr/>
        </p:nvSpPr>
        <p:spPr>
          <a:xfrm>
            <a:off x="5502517" y="4772344"/>
            <a:ext cx="1221841" cy="783704"/>
          </a:xfrm>
          <a:prstGeom prst="rect">
            <a:avLst/>
          </a:prstGeom>
          <a:solidFill>
            <a:schemeClr val="lt1">
              <a:alpha val="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Key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fob</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xmlns="" id="{9BBB604F-6A3E-4039-82AF-9CFE2E73F89C}"/>
              </a:ext>
            </a:extLst>
          </p:cNvPr>
          <p:cNvSpPr/>
          <p:nvPr/>
        </p:nvSpPr>
        <p:spPr>
          <a:xfrm>
            <a:off x="6511697" y="4777687"/>
            <a:ext cx="1221841" cy="783704"/>
          </a:xfrm>
          <a:prstGeom prst="rect">
            <a:avLst/>
          </a:prstGeom>
          <a:solidFill>
            <a:schemeClr val="lt1">
              <a:alpha val="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Leather belt</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xmlns="" id="{D23D9241-53EA-4E35-9793-5DB354135E3C}"/>
              </a:ext>
            </a:extLst>
          </p:cNvPr>
          <p:cNvSpPr/>
          <p:nvPr/>
        </p:nvSpPr>
        <p:spPr>
          <a:xfrm>
            <a:off x="7546971" y="4777687"/>
            <a:ext cx="1221841" cy="783704"/>
          </a:xfrm>
          <a:prstGeom prst="rect">
            <a:avLst/>
          </a:prstGeom>
          <a:solidFill>
            <a:schemeClr val="lt1">
              <a:alpha val="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Aerosol can</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0" name="Picture 6" descr="Rendered Image">
            <a:extLst>
              <a:ext uri="{FF2B5EF4-FFF2-40B4-BE49-F238E27FC236}">
                <a16:creationId xmlns:a16="http://schemas.microsoft.com/office/drawing/2014/main" xmlns="" id="{DDE9E855-E19A-42E1-BF3F-8C86C0823F9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9877" y="6393689"/>
            <a:ext cx="2093294" cy="4207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xmlns="" id="{5D9736AC-A7B2-4071-946B-236EAF549BA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59369" y="6309320"/>
            <a:ext cx="1249680" cy="381000"/>
          </a:xfrm>
          <a:prstGeom prst="rect">
            <a:avLst/>
          </a:prstGeom>
        </p:spPr>
      </p:pic>
    </p:spTree>
    <p:custDataLst>
      <p:tags r:id="rId1"/>
    </p:custDataLst>
    <p:extLst>
      <p:ext uri="{BB962C8B-B14F-4D97-AF65-F5344CB8AC3E}">
        <p14:creationId xmlns:p14="http://schemas.microsoft.com/office/powerpoint/2010/main" val="358325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z="4800" i="1" dirty="0">
                <a:effectLst>
                  <a:outerShdw blurRad="38100" dist="38100" dir="2700000" algn="tl">
                    <a:srgbClr val="000000">
                      <a:alpha val="43137"/>
                    </a:srgbClr>
                  </a:outerShdw>
                </a:effectLst>
              </a:rPr>
              <a:t>What about other businesses?</a:t>
            </a:r>
          </a:p>
        </p:txBody>
      </p:sp>
      <p:sp>
        <p:nvSpPr>
          <p:cNvPr id="7" name="Rectangle 6">
            <a:extLst>
              <a:ext uri="{FF2B5EF4-FFF2-40B4-BE49-F238E27FC236}">
                <a16:creationId xmlns:a16="http://schemas.microsoft.com/office/drawing/2014/main" xmlns="" id="{0BB88FC2-D3FC-4083-A092-8AA4BD7A940F}"/>
              </a:ext>
            </a:extLst>
          </p:cNvPr>
          <p:cNvSpPr/>
          <p:nvPr/>
        </p:nvSpPr>
        <p:spPr>
          <a:xfrm>
            <a:off x="0" y="1700808"/>
            <a:ext cx="9144000" cy="172819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i="1" dirty="0">
                <a:solidFill>
                  <a:schemeClr val="tx1"/>
                </a:solidFill>
                <a:effectLst>
                  <a:outerShdw blurRad="38100" dist="38100" dir="2700000" algn="tl">
                    <a:srgbClr val="000000">
                      <a:alpha val="43137"/>
                    </a:srgbClr>
                  </a:outerShdw>
                </a:effectLst>
              </a:rPr>
              <a:t>How have Apple used innovation to contribute to their business success?</a:t>
            </a:r>
          </a:p>
        </p:txBody>
      </p:sp>
      <p:pic>
        <p:nvPicPr>
          <p:cNvPr id="6146" name="Picture 2" descr="Image result for apple logo">
            <a:extLst>
              <a:ext uri="{FF2B5EF4-FFF2-40B4-BE49-F238E27FC236}">
                <a16:creationId xmlns:a16="http://schemas.microsoft.com/office/drawing/2014/main" xmlns="" id="{8DB256BD-8109-46F5-884C-BBE0B3BCEA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090" y="3495452"/>
            <a:ext cx="2381820" cy="23818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51266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z="6600" i="1" dirty="0">
                <a:effectLst>
                  <a:outerShdw blurRad="38100" dist="38100" dir="2700000" algn="tl">
                    <a:srgbClr val="000000">
                      <a:alpha val="43137"/>
                    </a:srgbClr>
                  </a:outerShdw>
                </a:effectLst>
              </a:rPr>
              <a:t>Innovation at Apple</a:t>
            </a:r>
          </a:p>
        </p:txBody>
      </p:sp>
      <p:sp>
        <p:nvSpPr>
          <p:cNvPr id="5" name="Rectangle 4">
            <a:extLst>
              <a:ext uri="{FF2B5EF4-FFF2-40B4-BE49-F238E27FC236}">
                <a16:creationId xmlns:a16="http://schemas.microsoft.com/office/drawing/2014/main" xmlns="" id="{D58379BA-AA83-4751-B6B2-067748987AE8}"/>
              </a:ext>
            </a:extLst>
          </p:cNvPr>
          <p:cNvSpPr/>
          <p:nvPr/>
        </p:nvSpPr>
        <p:spPr>
          <a:xfrm>
            <a:off x="0" y="1556792"/>
            <a:ext cx="9144000" cy="446449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800" dirty="0">
                <a:solidFill>
                  <a:schemeClr val="tx1"/>
                </a:solidFill>
              </a:rPr>
              <a:t>In September 2017 Apple announced the launch of the iPhone X, 10 years after the first iPhone revolutionised the mobile phone market</a:t>
            </a:r>
          </a:p>
          <a:p>
            <a:pPr marL="342900" indent="-342900">
              <a:buFont typeface="Arial" panose="020B0604020202020204" pitchFamily="34" charset="0"/>
              <a:buChar char="•"/>
            </a:pPr>
            <a:r>
              <a:rPr lang="en-GB" sz="2800" dirty="0">
                <a:solidFill>
                  <a:schemeClr val="tx1"/>
                </a:solidFill>
              </a:rPr>
              <a:t>An issue for Apple is how do you continue to innovate a product that has already seen so many advances over that 10-year period?  What can you add to the product to entice people to purchase an iPhone for the first time or upgrade their existing model?  Are the current phones sufficient to meet the needs of the existing customers?</a:t>
            </a:r>
            <a:endParaRPr lang="en-GB" dirty="0">
              <a:solidFill>
                <a:schemeClr val="tx1"/>
              </a:solidFill>
            </a:endParaRPr>
          </a:p>
        </p:txBody>
      </p:sp>
    </p:spTree>
    <p:custDataLst>
      <p:tags r:id="rId1"/>
    </p:custDataLst>
    <p:extLst>
      <p:ext uri="{BB962C8B-B14F-4D97-AF65-F5344CB8AC3E}">
        <p14:creationId xmlns:p14="http://schemas.microsoft.com/office/powerpoint/2010/main" val="983666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648C5D-409E-4C2E-9552-3D6E42422E30}"/>
              </a:ext>
            </a:extLst>
          </p:cNvPr>
          <p:cNvSpPr>
            <a:spLocks noGrp="1"/>
          </p:cNvSpPr>
          <p:nvPr>
            <p:ph type="title"/>
          </p:nvPr>
        </p:nvSpPr>
        <p:spPr/>
        <p:txBody>
          <a:bodyPr/>
          <a:lstStyle/>
          <a:p>
            <a:r>
              <a:rPr lang="en-GB" sz="4800" i="1" dirty="0">
                <a:effectLst>
                  <a:outerShdw blurRad="38100" dist="38100" dir="2700000" algn="tl">
                    <a:srgbClr val="000000">
                      <a:alpha val="43137"/>
                    </a:srgbClr>
                  </a:outerShdw>
                </a:effectLst>
              </a:rPr>
              <a:t>The development of the iPhone</a:t>
            </a:r>
          </a:p>
        </p:txBody>
      </p:sp>
      <p:sp>
        <p:nvSpPr>
          <p:cNvPr id="3" name="Content Placeholder 2">
            <a:extLst>
              <a:ext uri="{FF2B5EF4-FFF2-40B4-BE49-F238E27FC236}">
                <a16:creationId xmlns:a16="http://schemas.microsoft.com/office/drawing/2014/main" xmlns="" id="{9A477853-EBF0-43FF-843E-5581375B6B10}"/>
              </a:ext>
            </a:extLst>
          </p:cNvPr>
          <p:cNvSpPr>
            <a:spLocks noGrp="1"/>
          </p:cNvSpPr>
          <p:nvPr>
            <p:ph idx="1"/>
          </p:nvPr>
        </p:nvSpPr>
        <p:spPr>
          <a:xfrm>
            <a:off x="4139952" y="1500174"/>
            <a:ext cx="4546848" cy="4625989"/>
          </a:xfrm>
        </p:spPr>
        <p:txBody>
          <a:bodyPr/>
          <a:lstStyle/>
          <a:p>
            <a:pPr marL="0" indent="0">
              <a:buNone/>
            </a:pPr>
            <a:r>
              <a:rPr lang="en-GB" sz="3600" dirty="0"/>
              <a:t>This is a </a:t>
            </a:r>
            <a:r>
              <a:rPr lang="en-GB" sz="3600" b="1" dirty="0"/>
              <a:t>Newton </a:t>
            </a:r>
            <a:r>
              <a:rPr lang="en-GB" sz="3600" b="1" dirty="0" err="1"/>
              <a:t>MessagePad</a:t>
            </a:r>
            <a:r>
              <a:rPr lang="en-GB" sz="3600" dirty="0"/>
              <a:t>.  Apple were the market leaders in developing handheld devices that could be used to improve workflow.</a:t>
            </a:r>
          </a:p>
        </p:txBody>
      </p:sp>
      <p:pic>
        <p:nvPicPr>
          <p:cNvPr id="14340" name="Picture 4" descr="Image result for the newton messagepad">
            <a:extLst>
              <a:ext uri="{FF2B5EF4-FFF2-40B4-BE49-F238E27FC236}">
                <a16:creationId xmlns:a16="http://schemas.microsoft.com/office/drawing/2014/main" xmlns="" id="{0D954923-88EA-43B1-84CD-F598C69A3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99429"/>
            <a:ext cx="3322712" cy="46461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18216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648C5D-409E-4C2E-9552-3D6E42422E30}"/>
              </a:ext>
            </a:extLst>
          </p:cNvPr>
          <p:cNvSpPr>
            <a:spLocks noGrp="1"/>
          </p:cNvSpPr>
          <p:nvPr>
            <p:ph type="title"/>
          </p:nvPr>
        </p:nvSpPr>
        <p:spPr/>
        <p:txBody>
          <a:bodyPr/>
          <a:lstStyle/>
          <a:p>
            <a:r>
              <a:rPr lang="en-GB" sz="4800" i="1" dirty="0">
                <a:effectLst>
                  <a:outerShdw blurRad="38100" dist="38100" dir="2700000" algn="tl">
                    <a:srgbClr val="000000">
                      <a:alpha val="43137"/>
                    </a:srgbClr>
                  </a:outerShdw>
                </a:effectLst>
              </a:rPr>
              <a:t>The development of the iPhone</a:t>
            </a:r>
          </a:p>
        </p:txBody>
      </p:sp>
      <p:pic>
        <p:nvPicPr>
          <p:cNvPr id="20482" name="Picture 2" descr="Related image">
            <a:extLst>
              <a:ext uri="{FF2B5EF4-FFF2-40B4-BE49-F238E27FC236}">
                <a16:creationId xmlns:a16="http://schemas.microsoft.com/office/drawing/2014/main" xmlns="" id="{7A15774D-5BA3-46EA-9280-5082F546F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0174"/>
            <a:ext cx="5715000" cy="33337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9A477853-EBF0-43FF-843E-5581375B6B10}"/>
              </a:ext>
            </a:extLst>
          </p:cNvPr>
          <p:cNvSpPr>
            <a:spLocks noGrp="1"/>
          </p:cNvSpPr>
          <p:nvPr>
            <p:ph idx="1"/>
          </p:nvPr>
        </p:nvSpPr>
        <p:spPr>
          <a:xfrm>
            <a:off x="5444477" y="1500174"/>
            <a:ext cx="3394720" cy="4625989"/>
          </a:xfrm>
        </p:spPr>
        <p:txBody>
          <a:bodyPr/>
          <a:lstStyle/>
          <a:p>
            <a:pPr marL="0" indent="0">
              <a:buNone/>
            </a:pPr>
            <a:r>
              <a:rPr lang="en-GB" sz="3600" dirty="0"/>
              <a:t>Apple took this technology and made it more useful by adding telephone communication systems</a:t>
            </a:r>
          </a:p>
        </p:txBody>
      </p:sp>
    </p:spTree>
    <p:custDataLst>
      <p:tags r:id="rId1"/>
    </p:custDataLst>
    <p:extLst>
      <p:ext uri="{BB962C8B-B14F-4D97-AF65-F5344CB8AC3E}">
        <p14:creationId xmlns:p14="http://schemas.microsoft.com/office/powerpoint/2010/main" val="4124890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648C5D-409E-4C2E-9552-3D6E42422E30}"/>
              </a:ext>
            </a:extLst>
          </p:cNvPr>
          <p:cNvSpPr>
            <a:spLocks noGrp="1"/>
          </p:cNvSpPr>
          <p:nvPr>
            <p:ph type="title"/>
          </p:nvPr>
        </p:nvSpPr>
        <p:spPr/>
        <p:txBody>
          <a:bodyPr/>
          <a:lstStyle/>
          <a:p>
            <a:r>
              <a:rPr lang="en-GB" sz="4800" i="1" dirty="0">
                <a:effectLst>
                  <a:outerShdw blurRad="38100" dist="38100" dir="2700000" algn="tl">
                    <a:srgbClr val="000000">
                      <a:alpha val="43137"/>
                    </a:srgbClr>
                  </a:outerShdw>
                </a:effectLst>
              </a:rPr>
              <a:t>The development of the iPhone</a:t>
            </a:r>
          </a:p>
        </p:txBody>
      </p:sp>
      <p:pic>
        <p:nvPicPr>
          <p:cNvPr id="21506" name="Picture 2" descr="Related image">
            <a:extLst>
              <a:ext uri="{FF2B5EF4-FFF2-40B4-BE49-F238E27FC236}">
                <a16:creationId xmlns:a16="http://schemas.microsoft.com/office/drawing/2014/main" xmlns="" id="{13EE5803-1D77-449F-B2E8-EB0D30D4A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052" y="1471278"/>
            <a:ext cx="5159896" cy="282181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9A477853-EBF0-43FF-843E-5581375B6B10}"/>
              </a:ext>
            </a:extLst>
          </p:cNvPr>
          <p:cNvSpPr>
            <a:spLocks noGrp="1"/>
          </p:cNvSpPr>
          <p:nvPr>
            <p:ph idx="1"/>
          </p:nvPr>
        </p:nvSpPr>
        <p:spPr>
          <a:xfrm>
            <a:off x="457200" y="4437112"/>
            <a:ext cx="8381997" cy="1163613"/>
          </a:xfrm>
        </p:spPr>
        <p:txBody>
          <a:bodyPr/>
          <a:lstStyle/>
          <a:p>
            <a:pPr marL="0" indent="0">
              <a:buNone/>
            </a:pPr>
            <a:r>
              <a:rPr lang="en-GB" sz="3600" dirty="0"/>
              <a:t>Over a 10 year period the iPhone was continually altered to give it a new look and new functionality until…..</a:t>
            </a:r>
          </a:p>
        </p:txBody>
      </p:sp>
    </p:spTree>
    <p:custDataLst>
      <p:tags r:id="rId1"/>
    </p:custDataLst>
    <p:extLst>
      <p:ext uri="{BB962C8B-B14F-4D97-AF65-F5344CB8AC3E}">
        <p14:creationId xmlns:p14="http://schemas.microsoft.com/office/powerpoint/2010/main" val="2549744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648C5D-409E-4C2E-9552-3D6E42422E30}"/>
              </a:ext>
            </a:extLst>
          </p:cNvPr>
          <p:cNvSpPr>
            <a:spLocks noGrp="1"/>
          </p:cNvSpPr>
          <p:nvPr>
            <p:ph type="title"/>
          </p:nvPr>
        </p:nvSpPr>
        <p:spPr/>
        <p:txBody>
          <a:bodyPr/>
          <a:lstStyle/>
          <a:p>
            <a:r>
              <a:rPr lang="en-GB" sz="4800" i="1" dirty="0">
                <a:effectLst>
                  <a:outerShdw blurRad="38100" dist="38100" dir="2700000" algn="tl">
                    <a:srgbClr val="000000">
                      <a:alpha val="43137"/>
                    </a:srgbClr>
                  </a:outerShdw>
                </a:effectLst>
              </a:rPr>
              <a:t>The iPhone X (product details)</a:t>
            </a:r>
          </a:p>
        </p:txBody>
      </p:sp>
      <p:grpSp>
        <p:nvGrpSpPr>
          <p:cNvPr id="7" name="Group 6">
            <a:extLst>
              <a:ext uri="{FF2B5EF4-FFF2-40B4-BE49-F238E27FC236}">
                <a16:creationId xmlns:a16="http://schemas.microsoft.com/office/drawing/2014/main" xmlns="" id="{0A867767-32DD-4672-942B-912002C02FCF}"/>
              </a:ext>
            </a:extLst>
          </p:cNvPr>
          <p:cNvGrpSpPr/>
          <p:nvPr/>
        </p:nvGrpSpPr>
        <p:grpSpPr>
          <a:xfrm>
            <a:off x="401874" y="1700808"/>
            <a:ext cx="8340253" cy="4273724"/>
            <a:chOff x="310654" y="2204864"/>
            <a:chExt cx="8340253" cy="4273724"/>
          </a:xfrm>
        </p:grpSpPr>
        <p:pic>
          <p:nvPicPr>
            <p:cNvPr id="8" name="Picture 2" descr="Image result for iphone x">
              <a:extLst>
                <a:ext uri="{FF2B5EF4-FFF2-40B4-BE49-F238E27FC236}">
                  <a16:creationId xmlns:a16="http://schemas.microsoft.com/office/drawing/2014/main" xmlns="" id="{AA4EBF15-BF09-47D6-A6EF-7C9BA1C1F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210" y="2204864"/>
              <a:ext cx="6405581" cy="4273724"/>
            </a:xfrm>
            <a:prstGeom prst="rect">
              <a:avLst/>
            </a:prstGeom>
            <a:noFill/>
            <a:extLst>
              <a:ext uri="{909E8E84-426E-40DD-AFC4-6F175D3DCCD1}">
                <a14:hiddenFill xmlns:a14="http://schemas.microsoft.com/office/drawing/2010/main">
                  <a:solidFill>
                    <a:srgbClr val="FFFFFF"/>
                  </a:solidFill>
                </a14:hiddenFill>
              </a:ext>
            </a:extLst>
          </p:spPr>
        </p:pic>
        <p:sp>
          <p:nvSpPr>
            <p:cNvPr id="9" name="Callout: Line with Border and Accent Bar 8">
              <a:extLst>
                <a:ext uri="{FF2B5EF4-FFF2-40B4-BE49-F238E27FC236}">
                  <a16:creationId xmlns:a16="http://schemas.microsoft.com/office/drawing/2014/main" xmlns="" id="{501F257F-D9AB-4BCE-B96A-29F5615545D2}"/>
                </a:ext>
              </a:extLst>
            </p:cNvPr>
            <p:cNvSpPr/>
            <p:nvPr/>
          </p:nvSpPr>
          <p:spPr>
            <a:xfrm>
              <a:off x="5842595" y="3612210"/>
              <a:ext cx="2808312" cy="648072"/>
            </a:xfrm>
            <a:prstGeom prst="accentBorderCallout1">
              <a:avLst>
                <a:gd name="adj1" fmla="val 18750"/>
                <a:gd name="adj2" fmla="val -8333"/>
                <a:gd name="adj3" fmla="val 59881"/>
                <a:gd name="adj4" fmla="val -1523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Screen stretches across the entire front</a:t>
              </a:r>
            </a:p>
          </p:txBody>
        </p:sp>
        <p:sp>
          <p:nvSpPr>
            <p:cNvPr id="10" name="Callout: Line with Border and Accent Bar 9">
              <a:extLst>
                <a:ext uri="{FF2B5EF4-FFF2-40B4-BE49-F238E27FC236}">
                  <a16:creationId xmlns:a16="http://schemas.microsoft.com/office/drawing/2014/main" xmlns="" id="{CC8CB4E3-8CC6-41AD-BD92-8425159B2948}"/>
                </a:ext>
              </a:extLst>
            </p:cNvPr>
            <p:cNvSpPr/>
            <p:nvPr/>
          </p:nvSpPr>
          <p:spPr>
            <a:xfrm>
              <a:off x="5842595" y="2692495"/>
              <a:ext cx="2808312" cy="648072"/>
            </a:xfrm>
            <a:prstGeom prst="accentBorderCallout1">
              <a:avLst>
                <a:gd name="adj1" fmla="val 18750"/>
                <a:gd name="adj2" fmla="val -8333"/>
                <a:gd name="adj3" fmla="val -1190"/>
                <a:gd name="adj4" fmla="val -1934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OLED display (higher definition)</a:t>
              </a:r>
            </a:p>
          </p:txBody>
        </p:sp>
        <p:sp>
          <p:nvSpPr>
            <p:cNvPr id="11" name="Callout: Line with Border and Accent Bar 10">
              <a:extLst>
                <a:ext uri="{FF2B5EF4-FFF2-40B4-BE49-F238E27FC236}">
                  <a16:creationId xmlns:a16="http://schemas.microsoft.com/office/drawing/2014/main" xmlns="" id="{A9A9D979-6324-4D1D-BD8F-547C579B10F4}"/>
                </a:ext>
              </a:extLst>
            </p:cNvPr>
            <p:cNvSpPr/>
            <p:nvPr/>
          </p:nvSpPr>
          <p:spPr>
            <a:xfrm flipH="1">
              <a:off x="312614" y="2620487"/>
              <a:ext cx="2808312" cy="648072"/>
            </a:xfrm>
            <a:prstGeom prst="accentBorderCallout1">
              <a:avLst>
                <a:gd name="adj1" fmla="val 18750"/>
                <a:gd name="adj2" fmla="val -8333"/>
                <a:gd name="adj3" fmla="val -19106"/>
                <a:gd name="adj4" fmla="val -370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Face ID removes need for home button</a:t>
              </a:r>
            </a:p>
          </p:txBody>
        </p:sp>
        <p:sp>
          <p:nvSpPr>
            <p:cNvPr id="12" name="Callout: Line with Border and Accent Bar 11">
              <a:extLst>
                <a:ext uri="{FF2B5EF4-FFF2-40B4-BE49-F238E27FC236}">
                  <a16:creationId xmlns:a16="http://schemas.microsoft.com/office/drawing/2014/main" xmlns="" id="{6BA7B56B-ADA4-44B7-824E-4543A5F91B90}"/>
                </a:ext>
              </a:extLst>
            </p:cNvPr>
            <p:cNvSpPr/>
            <p:nvPr/>
          </p:nvSpPr>
          <p:spPr>
            <a:xfrm flipH="1">
              <a:off x="310654" y="4423755"/>
              <a:ext cx="2808312" cy="648072"/>
            </a:xfrm>
            <a:prstGeom prst="accentBorderCallout1">
              <a:avLst>
                <a:gd name="adj1" fmla="val 50105"/>
                <a:gd name="adj2" fmla="val -8333"/>
                <a:gd name="adj3" fmla="val 108136"/>
                <a:gd name="adj4" fmla="val -169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Improved build quality (both glass and metal case)</a:t>
              </a:r>
            </a:p>
          </p:txBody>
        </p:sp>
        <p:sp>
          <p:nvSpPr>
            <p:cNvPr id="13" name="Callout: Line with Border and Accent Bar 12">
              <a:extLst>
                <a:ext uri="{FF2B5EF4-FFF2-40B4-BE49-F238E27FC236}">
                  <a16:creationId xmlns:a16="http://schemas.microsoft.com/office/drawing/2014/main" xmlns="" id="{64F12F8C-4E87-4B83-BE1D-C00912DD4484}"/>
                </a:ext>
              </a:extLst>
            </p:cNvPr>
            <p:cNvSpPr/>
            <p:nvPr/>
          </p:nvSpPr>
          <p:spPr>
            <a:xfrm flipH="1">
              <a:off x="310654" y="3547164"/>
              <a:ext cx="2808312" cy="648072"/>
            </a:xfrm>
            <a:prstGeom prst="accentBorderCallout1">
              <a:avLst>
                <a:gd name="adj1" fmla="val 18750"/>
                <a:gd name="adj2" fmla="val -8333"/>
                <a:gd name="adj3" fmla="val -154267"/>
                <a:gd name="adj4" fmla="val -469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Improved cameras</a:t>
              </a:r>
            </a:p>
          </p:txBody>
        </p:sp>
        <p:sp>
          <p:nvSpPr>
            <p:cNvPr id="14" name="Callout: Line with Border and Accent Bar 13">
              <a:extLst>
                <a:ext uri="{FF2B5EF4-FFF2-40B4-BE49-F238E27FC236}">
                  <a16:creationId xmlns:a16="http://schemas.microsoft.com/office/drawing/2014/main" xmlns="" id="{4A355A8E-DF83-4F6C-8308-82002FED8F07}"/>
                </a:ext>
              </a:extLst>
            </p:cNvPr>
            <p:cNvSpPr/>
            <p:nvPr/>
          </p:nvSpPr>
          <p:spPr>
            <a:xfrm>
              <a:off x="5842595" y="4531925"/>
              <a:ext cx="2808312" cy="648072"/>
            </a:xfrm>
            <a:prstGeom prst="accentBorderCallout1">
              <a:avLst>
                <a:gd name="adj1" fmla="val 18750"/>
                <a:gd name="adj2" fmla="val -8333"/>
                <a:gd name="adj3" fmla="val 43026"/>
                <a:gd name="adj4" fmla="val -217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Improved battery life (extra 2 hours)</a:t>
              </a:r>
            </a:p>
          </p:txBody>
        </p:sp>
        <p:sp>
          <p:nvSpPr>
            <p:cNvPr id="15" name="Callout: Line with Border and Accent Bar 14">
              <a:extLst>
                <a:ext uri="{FF2B5EF4-FFF2-40B4-BE49-F238E27FC236}">
                  <a16:creationId xmlns:a16="http://schemas.microsoft.com/office/drawing/2014/main" xmlns="" id="{30FE360D-4DE5-45FF-8E53-33C6A4CE0341}"/>
                </a:ext>
              </a:extLst>
            </p:cNvPr>
            <p:cNvSpPr/>
            <p:nvPr/>
          </p:nvSpPr>
          <p:spPr>
            <a:xfrm>
              <a:off x="5842595" y="5451640"/>
              <a:ext cx="2808312" cy="648072"/>
            </a:xfrm>
            <a:prstGeom prst="accentBorderCallout1">
              <a:avLst>
                <a:gd name="adj1" fmla="val 52344"/>
                <a:gd name="adj2" fmla="val -7816"/>
                <a:gd name="adj3" fmla="val 9109"/>
                <a:gd name="adj4" fmla="val -207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Wireless charging</a:t>
              </a:r>
            </a:p>
          </p:txBody>
        </p:sp>
      </p:grpSp>
    </p:spTree>
    <p:custDataLst>
      <p:tags r:id="rId1"/>
    </p:custDataLst>
    <p:extLst>
      <p:ext uri="{BB962C8B-B14F-4D97-AF65-F5344CB8AC3E}">
        <p14:creationId xmlns:p14="http://schemas.microsoft.com/office/powerpoint/2010/main" val="2464158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z="4800" i="1" dirty="0">
                <a:effectLst>
                  <a:outerShdw blurRad="38100" dist="38100" dir="2700000" algn="tl">
                    <a:srgbClr val="000000">
                      <a:alpha val="43137"/>
                    </a:srgbClr>
                  </a:outerShdw>
                </a:effectLst>
              </a:rPr>
              <a:t>Innovation at Apple</a:t>
            </a:r>
          </a:p>
        </p:txBody>
      </p:sp>
      <p:sp>
        <p:nvSpPr>
          <p:cNvPr id="5" name="Rectangle 4">
            <a:extLst>
              <a:ext uri="{FF2B5EF4-FFF2-40B4-BE49-F238E27FC236}">
                <a16:creationId xmlns:a16="http://schemas.microsoft.com/office/drawing/2014/main" xmlns="" id="{D58379BA-AA83-4751-B6B2-067748987AE8}"/>
              </a:ext>
            </a:extLst>
          </p:cNvPr>
          <p:cNvSpPr/>
          <p:nvPr/>
        </p:nvSpPr>
        <p:spPr>
          <a:xfrm>
            <a:off x="215516" y="1484784"/>
            <a:ext cx="8712968" cy="468052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chemeClr val="tx1"/>
                </a:solidFill>
              </a:rPr>
              <a:t>TASK 1</a:t>
            </a:r>
          </a:p>
          <a:p>
            <a:endParaRPr lang="en-GB" sz="2800" dirty="0">
              <a:solidFill>
                <a:schemeClr val="tx1"/>
              </a:solidFill>
            </a:endParaRPr>
          </a:p>
          <a:p>
            <a:r>
              <a:rPr lang="en-GB" sz="2800" dirty="0">
                <a:solidFill>
                  <a:schemeClr val="tx1"/>
                </a:solidFill>
              </a:rPr>
              <a:t>What new features would the smartphone of the future have?  Imagine a smartphone (like the iPhone) in 10 years time.  </a:t>
            </a:r>
          </a:p>
          <a:p>
            <a:endParaRPr lang="en-GB" sz="2800" dirty="0">
              <a:solidFill>
                <a:schemeClr val="tx1"/>
              </a:solidFill>
            </a:endParaRPr>
          </a:p>
          <a:p>
            <a:r>
              <a:rPr lang="en-GB" sz="2800" dirty="0">
                <a:solidFill>
                  <a:schemeClr val="tx1"/>
                </a:solidFill>
              </a:rPr>
              <a:t>List </a:t>
            </a:r>
            <a:r>
              <a:rPr lang="en-GB" sz="2800" b="1" dirty="0">
                <a:solidFill>
                  <a:srgbClr val="C00000"/>
                </a:solidFill>
              </a:rPr>
              <a:t>three features </a:t>
            </a:r>
            <a:r>
              <a:rPr lang="en-GB" sz="2800" dirty="0">
                <a:solidFill>
                  <a:schemeClr val="tx1"/>
                </a:solidFill>
              </a:rPr>
              <a:t>that you think the phone could have (that it doesn’t have already!) and explain the issues/problems that it solves or the advantage that it adds to the device.</a:t>
            </a:r>
          </a:p>
          <a:p>
            <a:endParaRPr lang="en-GB" sz="1600" dirty="0">
              <a:solidFill>
                <a:schemeClr val="tx1"/>
              </a:solidFill>
            </a:endParaRPr>
          </a:p>
        </p:txBody>
      </p:sp>
    </p:spTree>
    <p:custDataLst>
      <p:tags r:id="rId1"/>
    </p:custDataLst>
    <p:extLst>
      <p:ext uri="{BB962C8B-B14F-4D97-AF65-F5344CB8AC3E}">
        <p14:creationId xmlns:p14="http://schemas.microsoft.com/office/powerpoint/2010/main" val="3050192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z="4800" i="1" dirty="0">
                <a:effectLst>
                  <a:outerShdw blurRad="38100" dist="38100" dir="2700000" algn="tl">
                    <a:srgbClr val="000000">
                      <a:alpha val="43137"/>
                    </a:srgbClr>
                  </a:outerShdw>
                </a:effectLst>
              </a:rPr>
              <a:t>Innovation at Apple</a:t>
            </a:r>
          </a:p>
        </p:txBody>
      </p:sp>
      <p:sp>
        <p:nvSpPr>
          <p:cNvPr id="5" name="Rectangle 4">
            <a:extLst>
              <a:ext uri="{FF2B5EF4-FFF2-40B4-BE49-F238E27FC236}">
                <a16:creationId xmlns:a16="http://schemas.microsoft.com/office/drawing/2014/main" xmlns="" id="{D58379BA-AA83-4751-B6B2-067748987AE8}"/>
              </a:ext>
            </a:extLst>
          </p:cNvPr>
          <p:cNvSpPr/>
          <p:nvPr/>
        </p:nvSpPr>
        <p:spPr>
          <a:xfrm>
            <a:off x="215516" y="1484784"/>
            <a:ext cx="8712968" cy="468052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3200" b="1" dirty="0">
                <a:solidFill>
                  <a:schemeClr val="tx1"/>
                </a:solidFill>
              </a:rPr>
              <a:t>TASK 2</a:t>
            </a:r>
          </a:p>
          <a:p>
            <a:r>
              <a:rPr lang="en-GB" sz="3200" dirty="0">
                <a:solidFill>
                  <a:schemeClr val="tx1"/>
                </a:solidFill>
              </a:rPr>
              <a:t>Using the worksheet provided, answer the following questions on Apple Product Innovation:</a:t>
            </a:r>
          </a:p>
          <a:p>
            <a:endParaRPr lang="en-GB" sz="2400" dirty="0">
              <a:solidFill>
                <a:schemeClr val="tx1"/>
              </a:solidFill>
            </a:endParaRPr>
          </a:p>
          <a:p>
            <a:pPr marL="514350" indent="-514350">
              <a:buFont typeface="+mj-lt"/>
              <a:buAutoNum type="arabicPeriod"/>
            </a:pPr>
            <a:r>
              <a:rPr lang="en-GB" sz="2000" dirty="0">
                <a:solidFill>
                  <a:schemeClr val="tx1"/>
                </a:solidFill>
              </a:rPr>
              <a:t>Name four major competitors for Apple in the mobile phone market.</a:t>
            </a:r>
          </a:p>
          <a:p>
            <a:pPr marL="514350" indent="-514350">
              <a:buFont typeface="+mj-lt"/>
              <a:buAutoNum type="arabicPeriod"/>
            </a:pPr>
            <a:r>
              <a:rPr lang="en-GB" sz="2000" dirty="0">
                <a:solidFill>
                  <a:schemeClr val="tx1"/>
                </a:solidFill>
              </a:rPr>
              <a:t>In what ways has the iPhone developed since the original version in 2007?</a:t>
            </a:r>
          </a:p>
          <a:p>
            <a:pPr marL="514350" indent="-514350">
              <a:buFont typeface="+mj-lt"/>
              <a:buAutoNum type="arabicPeriod"/>
            </a:pPr>
            <a:r>
              <a:rPr lang="en-GB" sz="2000" dirty="0">
                <a:solidFill>
                  <a:schemeClr val="tx1"/>
                </a:solidFill>
              </a:rPr>
              <a:t>How does Apple’s continual innovation help the company to be successful?</a:t>
            </a:r>
          </a:p>
          <a:p>
            <a:pPr marL="514350" indent="-514350">
              <a:buFont typeface="+mj-lt"/>
              <a:buAutoNum type="arabicPeriod"/>
            </a:pPr>
            <a:r>
              <a:rPr lang="en-GB" sz="2000" dirty="0">
                <a:solidFill>
                  <a:schemeClr val="tx1"/>
                </a:solidFill>
              </a:rPr>
              <a:t>What makes the iPhone stand out from its competitors?</a:t>
            </a:r>
          </a:p>
          <a:p>
            <a:pPr marL="514350" indent="-514350">
              <a:buFont typeface="+mj-lt"/>
              <a:buAutoNum type="arabicPeriod"/>
            </a:pPr>
            <a:r>
              <a:rPr lang="en-GB" sz="2000" dirty="0">
                <a:solidFill>
                  <a:schemeClr val="tx1"/>
                </a:solidFill>
              </a:rPr>
              <a:t>In what ways have customer expectations of mobile phones changed over the last 10 years? </a:t>
            </a:r>
          </a:p>
        </p:txBody>
      </p:sp>
    </p:spTree>
    <p:custDataLst>
      <p:tags r:id="rId1"/>
    </p:custDataLst>
    <p:extLst>
      <p:ext uri="{BB962C8B-B14F-4D97-AF65-F5344CB8AC3E}">
        <p14:creationId xmlns:p14="http://schemas.microsoft.com/office/powerpoint/2010/main" val="1336123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z="4800" i="1" dirty="0">
                <a:effectLst>
                  <a:outerShdw blurRad="38100" dist="38100" dir="2700000" algn="tl">
                    <a:srgbClr val="000000">
                      <a:alpha val="43137"/>
                    </a:srgbClr>
                  </a:outerShdw>
                </a:effectLst>
              </a:rPr>
              <a:t>Innovation in Apple Retail Stores</a:t>
            </a:r>
          </a:p>
        </p:txBody>
      </p:sp>
      <p:sp>
        <p:nvSpPr>
          <p:cNvPr id="4" name="Rectangle 3">
            <a:extLst>
              <a:ext uri="{FF2B5EF4-FFF2-40B4-BE49-F238E27FC236}">
                <a16:creationId xmlns:a16="http://schemas.microsoft.com/office/drawing/2014/main" xmlns="" id="{7121BB73-BD82-4C33-9C14-0AA6B20A2E1B}"/>
              </a:ext>
            </a:extLst>
          </p:cNvPr>
          <p:cNvSpPr/>
          <p:nvPr/>
        </p:nvSpPr>
        <p:spPr>
          <a:xfrm>
            <a:off x="215516" y="1484784"/>
            <a:ext cx="8712968" cy="468052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solidFill>
                  <a:schemeClr val="tx1"/>
                </a:solidFill>
              </a:rPr>
              <a:t>Innovation is not exclusively linked to products.  Apple have been very innovative in how they deliver customer service and the whole shopping experience at their stores.</a:t>
            </a:r>
          </a:p>
        </p:txBody>
      </p:sp>
    </p:spTree>
    <p:custDataLst>
      <p:tags r:id="rId1"/>
    </p:custDataLst>
    <p:extLst>
      <p:ext uri="{BB962C8B-B14F-4D97-AF65-F5344CB8AC3E}">
        <p14:creationId xmlns:p14="http://schemas.microsoft.com/office/powerpoint/2010/main" val="3304249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73805"/>
            <a:ext cx="9144000" cy="468052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Investigate the role and contribution of innovation and enterprise to business success </a:t>
            </a:r>
            <a:endParaRPr lang="en-GB" sz="3600" dirty="0">
              <a:solidFill>
                <a:schemeClr val="tx1"/>
              </a:solidFill>
            </a:endParaRPr>
          </a:p>
          <a:p>
            <a:pPr algn="ctr"/>
            <a:endParaRPr lang="en-GB" sz="3600" i="1" dirty="0">
              <a:solidFill>
                <a:schemeClr val="tx1"/>
              </a:solidFill>
              <a:effectLst>
                <a:outerShdw blurRad="38100" dist="38100" dir="2700000" algn="tl">
                  <a:srgbClr val="000000">
                    <a:alpha val="43137"/>
                  </a:srgbClr>
                </a:outerShdw>
              </a:effectLst>
            </a:endParaRPr>
          </a:p>
          <a:p>
            <a:pPr algn="ctr"/>
            <a:r>
              <a:rPr lang="en-GB" sz="5400" i="1" dirty="0">
                <a:solidFill>
                  <a:schemeClr val="tx1"/>
                </a:solidFill>
                <a:effectLst>
                  <a:outerShdw blurRad="38100" dist="38100" dir="2700000" algn="tl">
                    <a:srgbClr val="000000">
                      <a:alpha val="43137"/>
                    </a:srgbClr>
                  </a:outerShdw>
                </a:effectLst>
              </a:rPr>
              <a:t>Starter activity</a:t>
            </a:r>
          </a:p>
          <a:p>
            <a:pPr algn="ctr"/>
            <a:endParaRPr lang="en-GB" sz="5400" i="1" dirty="0">
              <a:solidFill>
                <a:schemeClr val="tx1"/>
              </a:solidFill>
              <a:effectLst>
                <a:outerShdw blurRad="38100" dist="38100" dir="2700000" algn="tl">
                  <a:srgbClr val="000000">
                    <a:alpha val="43137"/>
                  </a:srgbClr>
                </a:outerShdw>
              </a:effectLst>
            </a:endParaRPr>
          </a:p>
          <a:p>
            <a:pPr algn="ctr"/>
            <a:endParaRPr lang="en-GB" sz="5400" i="1" dirty="0">
              <a:solidFill>
                <a:schemeClr val="tx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116632"/>
            <a:ext cx="2082801" cy="635000"/>
          </a:xfrm>
          <a:prstGeom prst="rect">
            <a:avLst/>
          </a:prstGeom>
        </p:spPr>
      </p:pic>
      <p:pic>
        <p:nvPicPr>
          <p:cNvPr id="3078" name="Picture 6" descr="Rendered Image">
            <a:extLst>
              <a:ext uri="{FF2B5EF4-FFF2-40B4-BE49-F238E27FC236}">
                <a16:creationId xmlns:a16="http://schemas.microsoft.com/office/drawing/2014/main" xmlns="" id="{BC2B17DF-2E64-44A2-8F3F-ABA436B799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07" y="4095725"/>
            <a:ext cx="8251187" cy="1658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2515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apple store">
            <a:extLst>
              <a:ext uri="{FF2B5EF4-FFF2-40B4-BE49-F238E27FC236}">
                <a16:creationId xmlns:a16="http://schemas.microsoft.com/office/drawing/2014/main" xmlns="" id="{17C3AD6B-B4FF-4FDF-AF98-FD428B35C12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apple store">
            <a:extLst>
              <a:ext uri="{FF2B5EF4-FFF2-40B4-BE49-F238E27FC236}">
                <a16:creationId xmlns:a16="http://schemas.microsoft.com/office/drawing/2014/main" xmlns="" id="{0ECB4026-88E1-419C-8CCB-712E8251D998}"/>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E6277B45-C161-4449-A814-CE9F00F0824B}"/>
              </a:ext>
            </a:extLst>
          </p:cNvPr>
          <p:cNvSpPr/>
          <p:nvPr/>
        </p:nvSpPr>
        <p:spPr>
          <a:xfrm>
            <a:off x="504825" y="188640"/>
            <a:ext cx="813435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Innovation in the Apple Retail Store</a:t>
            </a:r>
          </a:p>
        </p:txBody>
      </p:sp>
      <p:sp>
        <p:nvSpPr>
          <p:cNvPr id="8" name="Rectangle 7">
            <a:extLst>
              <a:ext uri="{FF2B5EF4-FFF2-40B4-BE49-F238E27FC236}">
                <a16:creationId xmlns:a16="http://schemas.microsoft.com/office/drawing/2014/main" xmlns="" id="{79DFD2B0-BD73-4415-B2D6-3DC014FF9DBA}"/>
              </a:ext>
            </a:extLst>
          </p:cNvPr>
          <p:cNvSpPr/>
          <p:nvPr/>
        </p:nvSpPr>
        <p:spPr>
          <a:xfrm>
            <a:off x="519137" y="1863000"/>
            <a:ext cx="8134350" cy="3132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tx1"/>
                </a:solidFill>
              </a:rPr>
              <a:t>Watch this video on Apple Customer Service:</a:t>
            </a:r>
          </a:p>
          <a:p>
            <a:pPr algn="ctr"/>
            <a:r>
              <a:rPr lang="en-GB" sz="2000" dirty="0">
                <a:solidFill>
                  <a:schemeClr val="tx1"/>
                </a:solidFill>
              </a:rPr>
              <a:t>Click on the film icon or visit</a:t>
            </a:r>
          </a:p>
          <a:p>
            <a:pPr algn="ctr"/>
            <a:r>
              <a:rPr lang="en-GB" sz="2400" dirty="0">
                <a:solidFill>
                  <a:schemeClr val="tx1"/>
                </a:solidFill>
              </a:rPr>
              <a:t>https://www.youtube.com/watch?v=aQ7hm7rXnRY</a:t>
            </a:r>
          </a:p>
        </p:txBody>
      </p:sp>
      <p:pic>
        <p:nvPicPr>
          <p:cNvPr id="9" name="Picture 8" descr="Screen Clipping">
            <a:extLst>
              <a:ext uri="{FF2B5EF4-FFF2-40B4-BE49-F238E27FC236}">
                <a16:creationId xmlns:a16="http://schemas.microsoft.com/office/drawing/2014/main" xmlns="" id="{BAB60FC9-5191-44CC-8C99-50C79DF3D6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5354" y="5229758"/>
            <a:ext cx="1581917" cy="1511610"/>
          </a:xfrm>
          <a:prstGeom prst="rect">
            <a:avLst/>
          </a:prstGeom>
        </p:spPr>
      </p:pic>
      <p:pic>
        <p:nvPicPr>
          <p:cNvPr id="11" name="Picture 10">
            <a:hlinkClick r:id="rId7"/>
          </p:cNvPr>
          <p:cNvPicPr>
            <a:picLocks noChangeAspect="1"/>
          </p:cNvPicPr>
          <p:nvPr/>
        </p:nvPicPr>
        <p:blipFill>
          <a:blip r:embed="rId8"/>
          <a:stretch>
            <a:fillRect/>
          </a:stretch>
        </p:blipFill>
        <p:spPr>
          <a:xfrm>
            <a:off x="179512" y="908720"/>
            <a:ext cx="1296144" cy="1467722"/>
          </a:xfrm>
          <a:prstGeom prst="rect">
            <a:avLst/>
          </a:prstGeom>
          <a:ln w="25400">
            <a:solidFill>
              <a:schemeClr val="tx1"/>
            </a:solidFill>
          </a:ln>
          <a:effectLst>
            <a:outerShdw blurRad="50800" dist="762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82510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z="4800" i="1" dirty="0">
                <a:effectLst>
                  <a:outerShdw blurRad="38100" dist="38100" dir="2700000" algn="tl">
                    <a:srgbClr val="000000">
                      <a:alpha val="43137"/>
                    </a:srgbClr>
                  </a:outerShdw>
                </a:effectLst>
              </a:rPr>
              <a:t>Innovation in Apple Retail Stores</a:t>
            </a:r>
          </a:p>
        </p:txBody>
      </p:sp>
      <p:sp>
        <p:nvSpPr>
          <p:cNvPr id="5" name="Rectangle 4">
            <a:extLst>
              <a:ext uri="{FF2B5EF4-FFF2-40B4-BE49-F238E27FC236}">
                <a16:creationId xmlns:a16="http://schemas.microsoft.com/office/drawing/2014/main" xmlns="" id="{D58379BA-AA83-4751-B6B2-067748987AE8}"/>
              </a:ext>
            </a:extLst>
          </p:cNvPr>
          <p:cNvSpPr/>
          <p:nvPr/>
        </p:nvSpPr>
        <p:spPr>
          <a:xfrm>
            <a:off x="215516" y="1484784"/>
            <a:ext cx="8712968" cy="468052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chemeClr val="tx1"/>
                </a:solidFill>
              </a:rPr>
              <a:t>TASK 3</a:t>
            </a:r>
          </a:p>
          <a:p>
            <a:endParaRPr lang="en-GB" sz="3200" dirty="0">
              <a:solidFill>
                <a:schemeClr val="tx1"/>
              </a:solidFill>
            </a:endParaRPr>
          </a:p>
          <a:p>
            <a:r>
              <a:rPr lang="en-GB" sz="3200" dirty="0">
                <a:solidFill>
                  <a:schemeClr val="tx1"/>
                </a:solidFill>
              </a:rPr>
              <a:t>Using the worksheet provided, answer the following questions on innovation in Apple Stores:</a:t>
            </a:r>
          </a:p>
          <a:p>
            <a:endParaRPr lang="en-GB" sz="3200" dirty="0">
              <a:solidFill>
                <a:schemeClr val="tx1"/>
              </a:solidFill>
            </a:endParaRPr>
          </a:p>
          <a:p>
            <a:pPr marL="514350" indent="-514350">
              <a:buFont typeface="+mj-lt"/>
              <a:buAutoNum type="arabicPeriod"/>
            </a:pPr>
            <a:r>
              <a:rPr lang="en-GB" sz="2800" dirty="0">
                <a:solidFill>
                  <a:schemeClr val="tx1"/>
                </a:solidFill>
              </a:rPr>
              <a:t>How has innovation in customer services helped Apple to be successful?</a:t>
            </a:r>
          </a:p>
          <a:p>
            <a:pPr marL="514350" indent="-514350">
              <a:buFont typeface="+mj-lt"/>
              <a:buAutoNum type="arabicPeriod"/>
            </a:pPr>
            <a:r>
              <a:rPr lang="en-GB" sz="2800" dirty="0">
                <a:solidFill>
                  <a:schemeClr val="tx1"/>
                </a:solidFill>
              </a:rPr>
              <a:t>In what ways is shopping at an Apple Store different to shopping at other technology stores (e.g. Curry’s)?</a:t>
            </a:r>
          </a:p>
        </p:txBody>
      </p:sp>
    </p:spTree>
    <p:custDataLst>
      <p:tags r:id="rId1"/>
    </p:custDataLst>
    <p:extLst>
      <p:ext uri="{BB962C8B-B14F-4D97-AF65-F5344CB8AC3E}">
        <p14:creationId xmlns:p14="http://schemas.microsoft.com/office/powerpoint/2010/main" val="1804961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apple store">
            <a:extLst>
              <a:ext uri="{FF2B5EF4-FFF2-40B4-BE49-F238E27FC236}">
                <a16:creationId xmlns:a16="http://schemas.microsoft.com/office/drawing/2014/main" xmlns="" id="{17C3AD6B-B4FF-4FDF-AF98-FD428B35C12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apple store">
            <a:extLst>
              <a:ext uri="{FF2B5EF4-FFF2-40B4-BE49-F238E27FC236}">
                <a16:creationId xmlns:a16="http://schemas.microsoft.com/office/drawing/2014/main" xmlns="" id="{0ECB4026-88E1-419C-8CCB-712E8251D998}"/>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777D662B-AAD3-48CE-BF0D-D83DD7D46E99}"/>
              </a:ext>
            </a:extLst>
          </p:cNvPr>
          <p:cNvSpPr/>
          <p:nvPr/>
        </p:nvSpPr>
        <p:spPr>
          <a:xfrm>
            <a:off x="504825" y="188640"/>
            <a:ext cx="813435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Innovation in the Apple Retail Store</a:t>
            </a:r>
          </a:p>
        </p:txBody>
      </p:sp>
      <p:sp>
        <p:nvSpPr>
          <p:cNvPr id="8" name="Rectangle 7">
            <a:extLst>
              <a:ext uri="{FF2B5EF4-FFF2-40B4-BE49-F238E27FC236}">
                <a16:creationId xmlns:a16="http://schemas.microsoft.com/office/drawing/2014/main" xmlns="" id="{321B4D13-D75F-4D8A-A2D3-08A63A3FBB11}"/>
              </a:ext>
            </a:extLst>
          </p:cNvPr>
          <p:cNvSpPr/>
          <p:nvPr/>
        </p:nvSpPr>
        <p:spPr>
          <a:xfrm>
            <a:off x="519137" y="1862826"/>
            <a:ext cx="8134350" cy="313234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tx1"/>
                </a:solidFill>
              </a:rPr>
              <a:t>Watch this video on Apple Store Design:</a:t>
            </a:r>
          </a:p>
          <a:p>
            <a:pPr algn="ctr"/>
            <a:r>
              <a:rPr lang="en-GB" sz="2000" dirty="0">
                <a:solidFill>
                  <a:schemeClr val="tx1"/>
                </a:solidFill>
              </a:rPr>
              <a:t>Click on the film icon or visit</a:t>
            </a:r>
          </a:p>
          <a:p>
            <a:pPr algn="ctr"/>
            <a:r>
              <a:rPr lang="en-GB" sz="2400" dirty="0">
                <a:solidFill>
                  <a:schemeClr val="tx1"/>
                </a:solidFill>
              </a:rPr>
              <a:t>https://www.youtube.com/watch?v=-AkLOvjl5jo&amp;t=119s</a:t>
            </a:r>
            <a:endParaRPr lang="en-GB" sz="6600" dirty="0">
              <a:solidFill>
                <a:schemeClr val="tx1"/>
              </a:solidFill>
            </a:endParaRPr>
          </a:p>
        </p:txBody>
      </p:sp>
      <p:pic>
        <p:nvPicPr>
          <p:cNvPr id="9" name="Content Placeholder 4" descr="Screen Clipping">
            <a:extLst>
              <a:ext uri="{FF2B5EF4-FFF2-40B4-BE49-F238E27FC236}">
                <a16:creationId xmlns:a16="http://schemas.microsoft.com/office/drawing/2014/main" xmlns="" id="{793A66EC-97A3-403C-8377-A9393EB542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9862" y="5229758"/>
            <a:ext cx="1532900" cy="1511610"/>
          </a:xfrm>
          <a:prstGeom prst="rect">
            <a:avLst/>
          </a:prstGeom>
        </p:spPr>
      </p:pic>
      <p:pic>
        <p:nvPicPr>
          <p:cNvPr id="11" name="Picture 10">
            <a:hlinkClick r:id="rId7"/>
          </p:cNvPr>
          <p:cNvPicPr>
            <a:picLocks noChangeAspect="1"/>
          </p:cNvPicPr>
          <p:nvPr/>
        </p:nvPicPr>
        <p:blipFill>
          <a:blip r:embed="rId8"/>
          <a:stretch>
            <a:fillRect/>
          </a:stretch>
        </p:blipFill>
        <p:spPr>
          <a:xfrm>
            <a:off x="251520" y="1129139"/>
            <a:ext cx="1296144" cy="1467722"/>
          </a:xfrm>
          <a:prstGeom prst="rect">
            <a:avLst/>
          </a:prstGeom>
          <a:ln w="25400">
            <a:solidFill>
              <a:schemeClr val="tx1"/>
            </a:solidFill>
          </a:ln>
          <a:effectLst>
            <a:outerShdw blurRad="50800" dist="762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98795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z="4800" i="1" dirty="0">
                <a:effectLst>
                  <a:outerShdw blurRad="38100" dist="38100" dir="2700000" algn="tl">
                    <a:srgbClr val="000000">
                      <a:alpha val="43137"/>
                    </a:srgbClr>
                  </a:outerShdw>
                </a:effectLst>
              </a:rPr>
              <a:t>Innovation in Apple Retail Stores</a:t>
            </a:r>
          </a:p>
        </p:txBody>
      </p:sp>
      <p:sp>
        <p:nvSpPr>
          <p:cNvPr id="5" name="Rectangle 4">
            <a:extLst>
              <a:ext uri="{FF2B5EF4-FFF2-40B4-BE49-F238E27FC236}">
                <a16:creationId xmlns:a16="http://schemas.microsoft.com/office/drawing/2014/main" xmlns="" id="{D58379BA-AA83-4751-B6B2-067748987AE8}"/>
              </a:ext>
            </a:extLst>
          </p:cNvPr>
          <p:cNvSpPr/>
          <p:nvPr/>
        </p:nvSpPr>
        <p:spPr>
          <a:xfrm>
            <a:off x="215516" y="1484784"/>
            <a:ext cx="8712968" cy="468052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chemeClr val="tx1"/>
                </a:solidFill>
              </a:rPr>
              <a:t>TASK 4</a:t>
            </a:r>
          </a:p>
          <a:p>
            <a:r>
              <a:rPr lang="en-GB" sz="3200" dirty="0">
                <a:solidFill>
                  <a:schemeClr val="tx1"/>
                </a:solidFill>
              </a:rPr>
              <a:t>Using the worksheet provided, answer the following question on innovation in Apple Stores:</a:t>
            </a:r>
          </a:p>
          <a:p>
            <a:endParaRPr lang="en-GB" sz="3200" dirty="0">
              <a:solidFill>
                <a:schemeClr val="tx1"/>
              </a:solidFill>
            </a:endParaRPr>
          </a:p>
          <a:p>
            <a:pPr marL="514350" indent="-514350">
              <a:buFont typeface="+mj-lt"/>
              <a:buAutoNum type="arabicPeriod"/>
            </a:pPr>
            <a:r>
              <a:rPr lang="en-GB" sz="2800" dirty="0">
                <a:solidFill>
                  <a:schemeClr val="tx1"/>
                </a:solidFill>
              </a:rPr>
              <a:t>What evidence is there that Apple has attempted to be sympathetic to the environment of places where they have located their stores?</a:t>
            </a:r>
          </a:p>
          <a:p>
            <a:pPr marL="514350" indent="-514350">
              <a:buFont typeface="+mj-lt"/>
              <a:buAutoNum type="arabicPeriod"/>
            </a:pPr>
            <a:r>
              <a:rPr lang="en-GB" sz="2800" dirty="0">
                <a:solidFill>
                  <a:schemeClr val="tx1"/>
                </a:solidFill>
              </a:rPr>
              <a:t>What are the risks of competing in a retail market?</a:t>
            </a:r>
          </a:p>
        </p:txBody>
      </p:sp>
    </p:spTree>
    <p:custDataLst>
      <p:tags r:id="rId1"/>
    </p:custDataLst>
    <p:extLst>
      <p:ext uri="{BB962C8B-B14F-4D97-AF65-F5344CB8AC3E}">
        <p14:creationId xmlns:p14="http://schemas.microsoft.com/office/powerpoint/2010/main" val="2756832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z="6000" i="1" dirty="0">
                <a:effectLst>
                  <a:outerShdw blurRad="38100" dist="38100" dir="2700000" algn="tl">
                    <a:srgbClr val="000000">
                      <a:alpha val="43137"/>
                    </a:srgbClr>
                  </a:outerShdw>
                </a:effectLst>
              </a:rPr>
              <a:t>Apple’s ‘failures’</a:t>
            </a:r>
          </a:p>
        </p:txBody>
      </p:sp>
      <p:sp>
        <p:nvSpPr>
          <p:cNvPr id="5" name="Rectangle 4">
            <a:extLst>
              <a:ext uri="{FF2B5EF4-FFF2-40B4-BE49-F238E27FC236}">
                <a16:creationId xmlns:a16="http://schemas.microsoft.com/office/drawing/2014/main" xmlns="" id="{D58379BA-AA83-4751-B6B2-067748987AE8}"/>
              </a:ext>
            </a:extLst>
          </p:cNvPr>
          <p:cNvSpPr/>
          <p:nvPr/>
        </p:nvSpPr>
        <p:spPr>
          <a:xfrm>
            <a:off x="3707904" y="1484784"/>
            <a:ext cx="5220580" cy="468052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This is an Apple ‘Power Cube’.  It was on sale between 2000 and 2001.  It was a small PC that could be plugged in to a TV and used as a computer.  It had no in-built speakers and there was no capacity to input audio.  Production was stopped in 2001 due to poor sales.</a:t>
            </a:r>
          </a:p>
        </p:txBody>
      </p:sp>
      <p:pic>
        <p:nvPicPr>
          <p:cNvPr id="22530" name="Picture 2" descr="Image result for apple g4 cube">
            <a:extLst>
              <a:ext uri="{FF2B5EF4-FFF2-40B4-BE49-F238E27FC236}">
                <a16:creationId xmlns:a16="http://schemas.microsoft.com/office/drawing/2014/main" xmlns="" id="{B68CD4A9-138E-4B76-9479-41148CD0FB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242" y="1844824"/>
            <a:ext cx="3013637" cy="376704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51438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z="6000" i="1" dirty="0">
                <a:effectLst>
                  <a:outerShdw blurRad="38100" dist="38100" dir="2700000" algn="tl">
                    <a:srgbClr val="000000">
                      <a:alpha val="43137"/>
                    </a:srgbClr>
                  </a:outerShdw>
                </a:effectLst>
              </a:rPr>
              <a:t>Apple’s ‘failures’</a:t>
            </a:r>
          </a:p>
        </p:txBody>
      </p:sp>
      <p:sp>
        <p:nvSpPr>
          <p:cNvPr id="5" name="Rectangle 4">
            <a:extLst>
              <a:ext uri="{FF2B5EF4-FFF2-40B4-BE49-F238E27FC236}">
                <a16:creationId xmlns:a16="http://schemas.microsoft.com/office/drawing/2014/main" xmlns="" id="{D58379BA-AA83-4751-B6B2-067748987AE8}"/>
              </a:ext>
            </a:extLst>
          </p:cNvPr>
          <p:cNvSpPr/>
          <p:nvPr/>
        </p:nvSpPr>
        <p:spPr>
          <a:xfrm>
            <a:off x="3707904" y="1484784"/>
            <a:ext cx="5220580" cy="468052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solidFill>
                  <a:schemeClr val="tx1"/>
                </a:solidFill>
              </a:rPr>
              <a:t>What does the failure of the Apple Cube indicate about the dangers of continually innovating products?</a:t>
            </a:r>
          </a:p>
        </p:txBody>
      </p:sp>
      <p:pic>
        <p:nvPicPr>
          <p:cNvPr id="22530" name="Picture 2" descr="Image result for apple g4 cube">
            <a:extLst>
              <a:ext uri="{FF2B5EF4-FFF2-40B4-BE49-F238E27FC236}">
                <a16:creationId xmlns:a16="http://schemas.microsoft.com/office/drawing/2014/main" xmlns="" id="{B68CD4A9-138E-4B76-9479-41148CD0FB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242" y="1844824"/>
            <a:ext cx="3013637" cy="376704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21141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z="4800" i="1" dirty="0">
                <a:effectLst>
                  <a:outerShdw blurRad="38100" dist="38100" dir="2700000" algn="tl">
                    <a:srgbClr val="000000">
                      <a:alpha val="43137"/>
                    </a:srgbClr>
                  </a:outerShdw>
                </a:effectLst>
              </a:rPr>
              <a:t>Innovation in Apple Retail Stores</a:t>
            </a:r>
          </a:p>
        </p:txBody>
      </p:sp>
      <p:sp>
        <p:nvSpPr>
          <p:cNvPr id="5" name="Rectangle 4">
            <a:extLst>
              <a:ext uri="{FF2B5EF4-FFF2-40B4-BE49-F238E27FC236}">
                <a16:creationId xmlns:a16="http://schemas.microsoft.com/office/drawing/2014/main" xmlns="" id="{D58379BA-AA83-4751-B6B2-067748987AE8}"/>
              </a:ext>
            </a:extLst>
          </p:cNvPr>
          <p:cNvSpPr/>
          <p:nvPr/>
        </p:nvSpPr>
        <p:spPr>
          <a:xfrm>
            <a:off x="215516" y="1484784"/>
            <a:ext cx="3924436" cy="468052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tx1"/>
                </a:solidFill>
              </a:rPr>
              <a:t>TASK 5</a:t>
            </a:r>
          </a:p>
          <a:p>
            <a:r>
              <a:rPr lang="en-GB" sz="3600" dirty="0">
                <a:solidFill>
                  <a:schemeClr val="tx1"/>
                </a:solidFill>
              </a:rPr>
              <a:t>What are the risks for companies like Apple when the continually develop new versions of existing devices?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2146548"/>
            <a:ext cx="3851920" cy="3356992"/>
          </a:xfrm>
          <a:prstGeom prst="rect">
            <a:avLst/>
          </a:prstGeom>
          <a:ln>
            <a:solidFill>
              <a:schemeClr val="tx1"/>
            </a:solidFill>
          </a:ln>
          <a:effectLst>
            <a:outerShdw blurRad="50800" dist="762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443663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88740"/>
            <a:ext cx="9144000" cy="468052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179512" y="1387170"/>
            <a:ext cx="5832648" cy="4416635"/>
            <a:chOff x="532262" y="1387170"/>
            <a:chExt cx="5832648" cy="4416635"/>
          </a:xfrm>
        </p:grpSpPr>
        <p:pic>
          <p:nvPicPr>
            <p:cNvPr id="1027" name="Picture 3" descr="C:\Users\tutor2u\Downloads\shutterstock_115133836.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527" b="91221" l="6100" r="90000"/>
                      </a14:imgEffect>
                    </a14:imgLayer>
                  </a14:imgProps>
                </a:ext>
                <a:ext uri="{28A0092B-C50C-407E-A947-70E740481C1C}">
                  <a14:useLocalDpi xmlns:a14="http://schemas.microsoft.com/office/drawing/2010/main" val="0"/>
                </a:ext>
              </a:extLst>
            </a:blip>
            <a:srcRect/>
            <a:stretch>
              <a:fillRect/>
            </a:stretch>
          </p:blipFill>
          <p:spPr bwMode="auto">
            <a:xfrm flipH="1">
              <a:off x="1006049" y="2438546"/>
              <a:ext cx="3028674" cy="21272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tutor2u\Downloads\shutterstock_134509610.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7127" r="11596"/>
            <a:stretch/>
          </p:blipFill>
          <p:spPr bwMode="auto">
            <a:xfrm flipH="1">
              <a:off x="532262" y="1387170"/>
              <a:ext cx="3481846" cy="38450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tutor2u\Downloads\shutterstock_56887348.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3007" b="100000" l="2600" r="100000"/>
                      </a14:imgEffect>
                    </a14:imgLayer>
                  </a14:imgProps>
                </a:ext>
                <a:ext uri="{28A0092B-C50C-407E-A947-70E740481C1C}">
                  <a14:useLocalDpi xmlns:a14="http://schemas.microsoft.com/office/drawing/2010/main" val="0"/>
                </a:ext>
              </a:extLst>
            </a:blip>
            <a:srcRect/>
            <a:stretch>
              <a:fillRect/>
            </a:stretch>
          </p:blipFill>
          <p:spPr bwMode="auto">
            <a:xfrm>
              <a:off x="2009190" y="1892731"/>
              <a:ext cx="4355720" cy="3911074"/>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5436096" y="1039088"/>
            <a:ext cx="3528392" cy="4202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Meet Henry Banks, the inventor of </a:t>
            </a:r>
            <a:r>
              <a:rPr lang="en-GB" sz="2400" b="1" i="1" dirty="0">
                <a:solidFill>
                  <a:schemeClr val="tx1"/>
                </a:solidFill>
              </a:rPr>
              <a:t>the </a:t>
            </a:r>
            <a:r>
              <a:rPr lang="en-GB" sz="2400" b="1" i="1" dirty="0" err="1">
                <a:solidFill>
                  <a:schemeClr val="tx1"/>
                </a:solidFill>
              </a:rPr>
              <a:t>Torq</a:t>
            </a:r>
            <a:r>
              <a:rPr lang="en-GB" sz="2400" b="1" i="1" dirty="0">
                <a:solidFill>
                  <a:schemeClr val="tx1"/>
                </a:solidFill>
              </a:rPr>
              <a:t> </a:t>
            </a:r>
            <a:r>
              <a:rPr lang="en-GB" sz="2000" dirty="0">
                <a:solidFill>
                  <a:schemeClr val="tx1"/>
                </a:solidFill>
              </a:rPr>
              <a:t>electronic bicycle lock.</a:t>
            </a:r>
          </a:p>
          <a:p>
            <a:endParaRPr lang="en-GB" sz="2000" dirty="0">
              <a:solidFill>
                <a:schemeClr val="tx1"/>
              </a:solidFill>
            </a:endParaRPr>
          </a:p>
          <a:p>
            <a:r>
              <a:rPr lang="en-GB" sz="2400" b="1" i="1" dirty="0">
                <a:solidFill>
                  <a:schemeClr val="tx1"/>
                </a:solidFill>
              </a:rPr>
              <a:t>The </a:t>
            </a:r>
            <a:r>
              <a:rPr lang="en-GB" sz="2400" b="1" i="1" dirty="0" err="1">
                <a:solidFill>
                  <a:schemeClr val="tx1"/>
                </a:solidFill>
              </a:rPr>
              <a:t>Torq</a:t>
            </a:r>
            <a:r>
              <a:rPr lang="en-GB" sz="2400" b="1" i="1" dirty="0">
                <a:solidFill>
                  <a:schemeClr val="tx1"/>
                </a:solidFill>
              </a:rPr>
              <a:t> </a:t>
            </a:r>
            <a:r>
              <a:rPr lang="en-GB" sz="2000" dirty="0">
                <a:solidFill>
                  <a:schemeClr val="tx1"/>
                </a:solidFill>
              </a:rPr>
              <a:t>uses a mechanism that means that the bicycle owner does not need to use a key or numbers to activate the lock. The lock clicks together automatically and can be released by an electronic signal from a key fob.</a:t>
            </a:r>
          </a:p>
        </p:txBody>
      </p:sp>
      <p:sp>
        <p:nvSpPr>
          <p:cNvPr id="2" name="Rectangle 1">
            <a:extLst>
              <a:ext uri="{FF2B5EF4-FFF2-40B4-BE49-F238E27FC236}">
                <a16:creationId xmlns:a16="http://schemas.microsoft.com/office/drawing/2014/main" xmlns="" id="{8A6F5577-ABDF-46D7-BFD6-701E739B9428}"/>
              </a:ext>
            </a:extLst>
          </p:cNvPr>
          <p:cNvSpPr/>
          <p:nvPr/>
        </p:nvSpPr>
        <p:spPr>
          <a:xfrm>
            <a:off x="1545863" y="5771721"/>
            <a:ext cx="4610313" cy="6495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xmlns="" id="{A7A6CBE3-D52E-4F77-A7D8-BEDE3DAD897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12360" y="6393689"/>
            <a:ext cx="1249680" cy="381000"/>
          </a:xfrm>
          <a:prstGeom prst="rect">
            <a:avLst/>
          </a:prstGeom>
        </p:spPr>
      </p:pic>
      <p:pic>
        <p:nvPicPr>
          <p:cNvPr id="13" name="Picture 6" descr="Rendered Image">
            <a:extLst>
              <a:ext uri="{FF2B5EF4-FFF2-40B4-BE49-F238E27FC236}">
                <a16:creationId xmlns:a16="http://schemas.microsoft.com/office/drawing/2014/main" xmlns="" id="{2C98030A-4013-4109-B019-A4774801884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9877" y="6393689"/>
            <a:ext cx="2093294" cy="4207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8162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88740"/>
            <a:ext cx="9144000" cy="468052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0" name="Picture 6" descr="C:\Users\tutor2u\Downloads\shutterstock_56887348.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007" b="100000" l="2600" r="100000"/>
                    </a14:imgEffect>
                  </a14:imgLayer>
                </a14:imgProps>
              </a:ext>
              <a:ext uri="{28A0092B-C50C-407E-A947-70E740481C1C}">
                <a14:useLocalDpi xmlns:a14="http://schemas.microsoft.com/office/drawing/2010/main" val="0"/>
              </a:ext>
            </a:extLst>
          </a:blip>
          <a:srcRect/>
          <a:stretch>
            <a:fillRect/>
          </a:stretch>
        </p:blipFill>
        <p:spPr bwMode="auto">
          <a:xfrm>
            <a:off x="-108520" y="1892731"/>
            <a:ext cx="4355720" cy="39110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47200" y="1250690"/>
            <a:ext cx="4500911" cy="4202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“I use my bike to get to work and back every day.  I found traditional bike locks both tricky to put in place but also occasionally caused me to get my work clothes covered in oil.</a:t>
            </a:r>
          </a:p>
          <a:p>
            <a:endParaRPr lang="en-GB" sz="2400" dirty="0">
              <a:solidFill>
                <a:schemeClr val="tx1"/>
              </a:solidFill>
            </a:endParaRPr>
          </a:p>
          <a:p>
            <a:r>
              <a:rPr lang="en-GB" sz="2400" dirty="0">
                <a:solidFill>
                  <a:schemeClr val="tx1"/>
                </a:solidFill>
              </a:rPr>
              <a:t>“With my car, I just had a simple button on a key fob that I clicked and the door unlocked.  I wanted to imitate this idea for my bike.”</a:t>
            </a:r>
          </a:p>
        </p:txBody>
      </p:sp>
      <p:sp>
        <p:nvSpPr>
          <p:cNvPr id="9" name="Rectangle 8">
            <a:extLst>
              <a:ext uri="{FF2B5EF4-FFF2-40B4-BE49-F238E27FC236}">
                <a16:creationId xmlns:a16="http://schemas.microsoft.com/office/drawing/2014/main" xmlns="" id="{2E5A5071-8C69-4B96-88D0-79A3AE60FAF2}"/>
              </a:ext>
            </a:extLst>
          </p:cNvPr>
          <p:cNvSpPr/>
          <p:nvPr/>
        </p:nvSpPr>
        <p:spPr>
          <a:xfrm>
            <a:off x="0" y="5771721"/>
            <a:ext cx="4610313" cy="6495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xmlns="" id="{CC2E3ECC-40F7-4FD5-9759-D541B97DF0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2360" y="6393689"/>
            <a:ext cx="1249680" cy="381000"/>
          </a:xfrm>
          <a:prstGeom prst="rect">
            <a:avLst/>
          </a:prstGeom>
        </p:spPr>
      </p:pic>
      <p:pic>
        <p:nvPicPr>
          <p:cNvPr id="8" name="Picture 6" descr="Rendered Image">
            <a:extLst>
              <a:ext uri="{FF2B5EF4-FFF2-40B4-BE49-F238E27FC236}">
                <a16:creationId xmlns:a16="http://schemas.microsoft.com/office/drawing/2014/main" xmlns="" id="{495AAD82-FD96-48BB-A093-99C21932DC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877" y="6393689"/>
            <a:ext cx="2093294" cy="4207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0635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88740"/>
            <a:ext cx="9144000" cy="468052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419872" y="1250690"/>
            <a:ext cx="5328239" cy="4202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“The bike lock is not a new invention nor is the automatic release system.  By putting the two ideas together and by keeping the cost low enough to appeal to a mass market I hope to revolutionise the bicycle lock market.”</a:t>
            </a:r>
          </a:p>
        </p:txBody>
      </p:sp>
      <p:pic>
        <p:nvPicPr>
          <p:cNvPr id="2050" name="Picture 2" descr="C:\Users\tutor2u\Downloads\shutterstock_105913859.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400" b="100000" l="2842" r="97835">
                        <a14:foregroundMark x1="21516" y1="57100" x2="21516" y2="57100"/>
                        <a14:foregroundMark x1="14344" y1="53500" x2="14344" y2="53500"/>
                        <a14:foregroundMark x1="37348" y1="50800" x2="37348" y2="50800"/>
                        <a14:foregroundMark x1="37348" y1="48100" x2="23951" y2="51200"/>
                        <a14:foregroundMark x1="35859" y1="20100" x2="35859" y2="20100"/>
                        <a14:foregroundMark x1="36671" y1="24400" x2="35047" y2="17300"/>
                      </a14:backgroundRemoval>
                    </a14:imgEffect>
                  </a14:imgLayer>
                </a14:imgProps>
              </a:ext>
              <a:ext uri="{28A0092B-C50C-407E-A947-70E740481C1C}">
                <a14:useLocalDpi xmlns:a14="http://schemas.microsoft.com/office/drawing/2010/main" val="0"/>
              </a:ext>
            </a:extLst>
          </a:blip>
          <a:srcRect l="7177"/>
          <a:stretch/>
        </p:blipFill>
        <p:spPr bwMode="auto">
          <a:xfrm>
            <a:off x="35496" y="992992"/>
            <a:ext cx="3265728" cy="47604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8E29D585-AD9B-4403-B846-BBB988C583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2360" y="6393689"/>
            <a:ext cx="1249680" cy="381000"/>
          </a:xfrm>
          <a:prstGeom prst="rect">
            <a:avLst/>
          </a:prstGeom>
        </p:spPr>
      </p:pic>
      <p:pic>
        <p:nvPicPr>
          <p:cNvPr id="8" name="Picture 6" descr="Rendered Image">
            <a:extLst>
              <a:ext uri="{FF2B5EF4-FFF2-40B4-BE49-F238E27FC236}">
                <a16:creationId xmlns:a16="http://schemas.microsoft.com/office/drawing/2014/main" xmlns="" id="{C9704430-83B2-47B6-A6AD-5E4F1C097E6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877" y="6393689"/>
            <a:ext cx="2093294" cy="4207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9076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88740"/>
            <a:ext cx="9144000" cy="468052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85758" y="1577976"/>
            <a:ext cx="8819674" cy="3751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Ideas can be generated in several ways:</a:t>
            </a:r>
          </a:p>
          <a:p>
            <a:pPr marL="457200" indent="-457200">
              <a:buFont typeface="Arial" pitchFamily="34" charset="0"/>
              <a:buChar char="•"/>
            </a:pPr>
            <a:r>
              <a:rPr lang="en-GB" sz="3600" b="1" i="1" dirty="0">
                <a:solidFill>
                  <a:schemeClr val="tx1"/>
                </a:solidFill>
              </a:rPr>
              <a:t>Invention</a:t>
            </a:r>
            <a:r>
              <a:rPr lang="en-GB" sz="3200" dirty="0">
                <a:solidFill>
                  <a:schemeClr val="tx1"/>
                </a:solidFill>
              </a:rPr>
              <a:t> – coming up with a completely unique idea.  </a:t>
            </a:r>
            <a:r>
              <a:rPr lang="en-GB" sz="3200" i="1" dirty="0">
                <a:solidFill>
                  <a:schemeClr val="tx1"/>
                </a:solidFill>
              </a:rPr>
              <a:t>E.g. Laszlo Biro invented the first ever ball-point pen.</a:t>
            </a:r>
          </a:p>
          <a:p>
            <a:pPr marL="457200" indent="-457200">
              <a:buFont typeface="Arial" pitchFamily="34" charset="0"/>
              <a:buChar char="•"/>
            </a:pPr>
            <a:r>
              <a:rPr lang="en-GB" sz="3600" b="1" i="1" dirty="0">
                <a:solidFill>
                  <a:schemeClr val="tx1"/>
                </a:solidFill>
              </a:rPr>
              <a:t>Innovation</a:t>
            </a:r>
            <a:r>
              <a:rPr lang="en-GB" sz="3200" dirty="0">
                <a:solidFill>
                  <a:schemeClr val="tx1"/>
                </a:solidFill>
              </a:rPr>
              <a:t> – adapting a product.  </a:t>
            </a:r>
            <a:r>
              <a:rPr lang="en-GB" sz="3200" i="1" dirty="0">
                <a:solidFill>
                  <a:schemeClr val="tx1"/>
                </a:solidFill>
              </a:rPr>
              <a:t>E.g. James Dyson altered the vacuum cleaner so that it did not collect dust in a bag.</a:t>
            </a:r>
          </a:p>
          <a:p>
            <a:pPr marL="457200" indent="-457200">
              <a:buFont typeface="Arial" pitchFamily="34" charset="0"/>
              <a:buChar char="•"/>
            </a:pPr>
            <a:r>
              <a:rPr lang="en-GB" sz="3200" b="1" i="1" dirty="0">
                <a:solidFill>
                  <a:schemeClr val="tx1"/>
                </a:solidFill>
              </a:rPr>
              <a:t>Imitation</a:t>
            </a:r>
            <a:r>
              <a:rPr lang="en-GB" sz="3200" dirty="0">
                <a:solidFill>
                  <a:schemeClr val="tx1"/>
                </a:solidFill>
              </a:rPr>
              <a:t> – ‘copying’ another idea.  </a:t>
            </a:r>
            <a:r>
              <a:rPr lang="en-GB" sz="3200" i="1" dirty="0">
                <a:solidFill>
                  <a:schemeClr val="tx1"/>
                </a:solidFill>
              </a:rPr>
              <a:t>E.g. Most supermarkets have their own branded colas.</a:t>
            </a:r>
          </a:p>
        </p:txBody>
      </p:sp>
      <p:pic>
        <p:nvPicPr>
          <p:cNvPr id="6" name="Picture 5">
            <a:extLst>
              <a:ext uri="{FF2B5EF4-FFF2-40B4-BE49-F238E27FC236}">
                <a16:creationId xmlns:a16="http://schemas.microsoft.com/office/drawing/2014/main" xmlns="" id="{9338975F-DA19-4599-A03E-49DBE33B42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393689"/>
            <a:ext cx="1249680" cy="381000"/>
          </a:xfrm>
          <a:prstGeom prst="rect">
            <a:avLst/>
          </a:prstGeom>
        </p:spPr>
      </p:pic>
      <p:pic>
        <p:nvPicPr>
          <p:cNvPr id="7" name="Picture 6" descr="Rendered Image">
            <a:extLst>
              <a:ext uri="{FF2B5EF4-FFF2-40B4-BE49-F238E27FC236}">
                <a16:creationId xmlns:a16="http://schemas.microsoft.com/office/drawing/2014/main" xmlns="" id="{86877913-C8DD-48BB-A855-2AA5D52DAA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877" y="6393689"/>
            <a:ext cx="2093294" cy="4207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8905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2656"/>
            <a:ext cx="9144000" cy="604867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i="1" dirty="0">
                <a:solidFill>
                  <a:schemeClr val="tx1"/>
                </a:solidFill>
                <a:effectLst>
                  <a:outerShdw blurRad="38100" dist="38100" dir="2700000" algn="tl">
                    <a:srgbClr val="000000">
                      <a:alpha val="43137"/>
                    </a:srgbClr>
                  </a:outerShdw>
                </a:effectLst>
              </a:rPr>
              <a:t>It’s idea time!</a:t>
            </a:r>
          </a:p>
          <a:p>
            <a:r>
              <a:rPr lang="en-GB" sz="3200" i="1" dirty="0">
                <a:solidFill>
                  <a:schemeClr val="tx1"/>
                </a:solidFill>
                <a:effectLst>
                  <a:outerShdw blurRad="38100" dist="38100" dir="2700000" algn="tl">
                    <a:srgbClr val="000000">
                      <a:alpha val="43137"/>
                    </a:srgbClr>
                  </a:outerShdw>
                </a:effectLst>
              </a:rPr>
              <a:t>Your team is about to be designated an item that is in every day use.  Your task, as a team, is to find an ‘innovative’ new use or an adaptation of the product that will either attract former or new customers to purchase the good.  You are allowed to combine your given product with one other product (not from the list that will be shown).  You will have 10 minutes to design and prepare to report back.</a:t>
            </a:r>
          </a:p>
        </p:txBody>
      </p:sp>
      <p:pic>
        <p:nvPicPr>
          <p:cNvPr id="3" name="Picture 2">
            <a:extLst>
              <a:ext uri="{FF2B5EF4-FFF2-40B4-BE49-F238E27FC236}">
                <a16:creationId xmlns:a16="http://schemas.microsoft.com/office/drawing/2014/main" xmlns="" id="{FCEA08A8-A94B-41FF-B8F6-7FDFD80AD1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393689"/>
            <a:ext cx="1249680" cy="381000"/>
          </a:xfrm>
          <a:prstGeom prst="rect">
            <a:avLst/>
          </a:prstGeom>
        </p:spPr>
      </p:pic>
      <p:pic>
        <p:nvPicPr>
          <p:cNvPr id="4" name="Picture 6" descr="Rendered Image">
            <a:extLst>
              <a:ext uri="{FF2B5EF4-FFF2-40B4-BE49-F238E27FC236}">
                <a16:creationId xmlns:a16="http://schemas.microsoft.com/office/drawing/2014/main" xmlns="" id="{447D5DF9-9321-4038-9751-05314E22E4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877" y="6393689"/>
            <a:ext cx="2093294" cy="4207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9069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393689"/>
            <a:ext cx="1249680" cy="381000"/>
          </a:xfrm>
          <a:prstGeom prst="rect">
            <a:avLst/>
          </a:prstGeom>
        </p:spPr>
      </p:pic>
      <p:sp>
        <p:nvSpPr>
          <p:cNvPr id="16" name="Rectangle 15"/>
          <p:cNvSpPr/>
          <p:nvPr/>
        </p:nvSpPr>
        <p:spPr>
          <a:xfrm>
            <a:off x="181807" y="400825"/>
            <a:ext cx="8710352" cy="1171487"/>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Your team will be allocated a product from the list below:</a:t>
            </a:r>
          </a:p>
        </p:txBody>
      </p:sp>
      <p:sp>
        <p:nvSpPr>
          <p:cNvPr id="18" name="Rectangle 17">
            <a:extLst>
              <a:ext uri="{FF2B5EF4-FFF2-40B4-BE49-F238E27FC236}">
                <a16:creationId xmlns:a16="http://schemas.microsoft.com/office/drawing/2014/main" xmlns="" id="{803F3725-6DBD-42E7-95EA-ECB69EB58E29}"/>
              </a:ext>
            </a:extLst>
          </p:cNvPr>
          <p:cNvSpPr/>
          <p:nvPr/>
        </p:nvSpPr>
        <p:spPr>
          <a:xfrm>
            <a:off x="181807" y="1764018"/>
            <a:ext cx="8710353" cy="2520280"/>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 name="Picture 3" descr="C:\Users\tutor2u\Downloads\shutterstock_59709652.jpg">
            <a:extLst>
              <a:ext uri="{FF2B5EF4-FFF2-40B4-BE49-F238E27FC236}">
                <a16:creationId xmlns:a16="http://schemas.microsoft.com/office/drawing/2014/main" xmlns="" id="{4961548B-7216-41A1-8177-110F0FB906E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67544" y="2061677"/>
            <a:ext cx="576064" cy="10616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tutor2u\Downloads\shutterstock_60501004.jpg">
            <a:extLst>
              <a:ext uri="{FF2B5EF4-FFF2-40B4-BE49-F238E27FC236}">
                <a16:creationId xmlns:a16="http://schemas.microsoft.com/office/drawing/2014/main" xmlns="" id="{F937BE85-1126-42CA-A517-8D8DC8D2548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0"/>
          <a:stretch/>
        </p:blipFill>
        <p:spPr bwMode="auto">
          <a:xfrm>
            <a:off x="1530818" y="2180602"/>
            <a:ext cx="880942" cy="8815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tutor2u\Downloads\shutterstock_133548656.jpg">
            <a:extLst>
              <a:ext uri="{FF2B5EF4-FFF2-40B4-BE49-F238E27FC236}">
                <a16:creationId xmlns:a16="http://schemas.microsoft.com/office/drawing/2014/main" xmlns="" id="{16F07460-9F0F-4EC5-A8F3-5D147D335B6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791164" y="2061677"/>
            <a:ext cx="476852" cy="100661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tutor2u\Downloads\shutterstock_133548656.jpg">
            <a:extLst>
              <a:ext uri="{FF2B5EF4-FFF2-40B4-BE49-F238E27FC236}">
                <a16:creationId xmlns:a16="http://schemas.microsoft.com/office/drawing/2014/main" xmlns="" id="{BEDEF162-16E0-4B3B-8141-C8B8728F4A7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3627324" y="2095566"/>
            <a:ext cx="832744" cy="105158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tutor2u\Downloads\shutterstock_73197649.jpg">
            <a:extLst>
              <a:ext uri="{FF2B5EF4-FFF2-40B4-BE49-F238E27FC236}">
                <a16:creationId xmlns:a16="http://schemas.microsoft.com/office/drawing/2014/main" xmlns="" id="{C5B0BA5C-1C32-4F8C-A6DF-7429333794E5}"/>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4768976" y="2024228"/>
            <a:ext cx="811136" cy="108151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tutor2u\Downloads\shutterstock_73197649.jpg">
            <a:extLst>
              <a:ext uri="{FF2B5EF4-FFF2-40B4-BE49-F238E27FC236}">
                <a16:creationId xmlns:a16="http://schemas.microsoft.com/office/drawing/2014/main" xmlns="" id="{C5C1AF6A-81FC-46DC-8F42-5B0EE84222E6}"/>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5874483" y="1827099"/>
            <a:ext cx="637214" cy="1345229"/>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xmlns="" id="{54822155-509A-48F6-8BEF-7380064EB4C3}"/>
              </a:ext>
            </a:extLst>
          </p:cNvPr>
          <p:cNvGrpSpPr/>
          <p:nvPr/>
        </p:nvGrpSpPr>
        <p:grpSpPr>
          <a:xfrm>
            <a:off x="7848121" y="2017488"/>
            <a:ext cx="875221" cy="1150020"/>
            <a:chOff x="840676" y="4355714"/>
            <a:chExt cx="875221" cy="1150020"/>
          </a:xfrm>
        </p:grpSpPr>
        <p:pic>
          <p:nvPicPr>
            <p:cNvPr id="34" name="Picture 2" descr="C:\Users\tutor2u\Downloads\shutterstock_133548656.jpg">
              <a:extLst>
                <a:ext uri="{FF2B5EF4-FFF2-40B4-BE49-F238E27FC236}">
                  <a16:creationId xmlns:a16="http://schemas.microsoft.com/office/drawing/2014/main" xmlns="" id="{068B319E-5F72-4A30-AB05-AB4C3520A4AD}"/>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895936" y="4449312"/>
              <a:ext cx="757886" cy="962824"/>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xmlns="" id="{58A56F6E-31CB-4A59-AB69-A71D710E8C28}"/>
                </a:ext>
              </a:extLst>
            </p:cNvPr>
            <p:cNvSpPr/>
            <p:nvPr/>
          </p:nvSpPr>
          <p:spPr>
            <a:xfrm>
              <a:off x="1307453" y="4355714"/>
              <a:ext cx="408444" cy="3056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xmlns="" id="{B2E50B91-53BD-4093-BE38-D00858DA2857}"/>
                </a:ext>
              </a:extLst>
            </p:cNvPr>
            <p:cNvSpPr/>
            <p:nvPr/>
          </p:nvSpPr>
          <p:spPr>
            <a:xfrm>
              <a:off x="840676" y="5378585"/>
              <a:ext cx="166942" cy="1271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xmlns="" id="{A82A5B6A-9395-4CB9-9555-95AD30146C0E}"/>
              </a:ext>
            </a:extLst>
          </p:cNvPr>
          <p:cNvGrpSpPr/>
          <p:nvPr/>
        </p:nvGrpSpPr>
        <p:grpSpPr>
          <a:xfrm>
            <a:off x="6623743" y="2325897"/>
            <a:ext cx="1058467" cy="533201"/>
            <a:chOff x="3158622" y="5228227"/>
            <a:chExt cx="1058467" cy="533201"/>
          </a:xfrm>
        </p:grpSpPr>
        <p:pic>
          <p:nvPicPr>
            <p:cNvPr id="38" name="Picture 2" descr="C:\Users\tutor2u\Downloads\shutterstock_63185128.jpg">
              <a:extLst>
                <a:ext uri="{FF2B5EF4-FFF2-40B4-BE49-F238E27FC236}">
                  <a16:creationId xmlns:a16="http://schemas.microsoft.com/office/drawing/2014/main" xmlns="" id="{E078E463-20B0-4B3A-B98F-5F00A30DDC2B}"/>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3215564" y="5296135"/>
              <a:ext cx="1001525" cy="465293"/>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xmlns="" id="{1A61744A-E32E-48BD-9CBD-A28AE111A567}"/>
                </a:ext>
              </a:extLst>
            </p:cNvPr>
            <p:cNvSpPr/>
            <p:nvPr/>
          </p:nvSpPr>
          <p:spPr>
            <a:xfrm>
              <a:off x="3158622" y="5228227"/>
              <a:ext cx="166942" cy="1271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Rectangle 39">
            <a:extLst>
              <a:ext uri="{FF2B5EF4-FFF2-40B4-BE49-F238E27FC236}">
                <a16:creationId xmlns:a16="http://schemas.microsoft.com/office/drawing/2014/main" xmlns="" id="{D9DE47F6-3E15-4926-973B-BCC3EDBD24CD}"/>
              </a:ext>
            </a:extLst>
          </p:cNvPr>
          <p:cNvSpPr/>
          <p:nvPr/>
        </p:nvSpPr>
        <p:spPr>
          <a:xfrm>
            <a:off x="213891" y="3246035"/>
            <a:ext cx="1221841" cy="783704"/>
          </a:xfrm>
          <a:prstGeom prst="rect">
            <a:avLst/>
          </a:prstGeom>
          <a:solidFill>
            <a:schemeClr val="lt1">
              <a:alpha val="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Plastic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bottle</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xmlns="" id="{078D4C9D-65C8-4746-B180-61E2822CA9F4}"/>
              </a:ext>
            </a:extLst>
          </p:cNvPr>
          <p:cNvSpPr/>
          <p:nvPr/>
        </p:nvSpPr>
        <p:spPr>
          <a:xfrm>
            <a:off x="1328284" y="3246035"/>
            <a:ext cx="1221841" cy="783704"/>
          </a:xfrm>
          <a:prstGeom prst="rect">
            <a:avLst/>
          </a:prstGeom>
          <a:solidFill>
            <a:schemeClr val="lt1">
              <a:alpha val="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Vinyl record</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xmlns="" id="{EB873825-0537-44D6-A247-AF971242D37A}"/>
              </a:ext>
            </a:extLst>
          </p:cNvPr>
          <p:cNvSpPr/>
          <p:nvPr/>
        </p:nvSpPr>
        <p:spPr>
          <a:xfrm>
            <a:off x="2438922" y="3246035"/>
            <a:ext cx="1221841" cy="783704"/>
          </a:xfrm>
          <a:prstGeom prst="rect">
            <a:avLst/>
          </a:prstGeom>
          <a:solidFill>
            <a:schemeClr val="lt1">
              <a:alpha val="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Coat hook</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xmlns="" id="{8C0E7A5B-D676-4594-9419-2843F243A205}"/>
              </a:ext>
            </a:extLst>
          </p:cNvPr>
          <p:cNvSpPr/>
          <p:nvPr/>
        </p:nvSpPr>
        <p:spPr>
          <a:xfrm>
            <a:off x="3450883" y="3251378"/>
            <a:ext cx="1221841" cy="783704"/>
          </a:xfrm>
          <a:prstGeom prst="rect">
            <a:avLst/>
          </a:prstGeom>
          <a:solidFill>
            <a:schemeClr val="lt1">
              <a:alpha val="0"/>
            </a:schemeClr>
          </a:solidFill>
          <a:ln>
            <a:noFill/>
          </a:ln>
          <a:effectLst/>
        </p:spPr>
        <p:style>
          <a:lnRef idx="2">
            <a:schemeClr val="dk1"/>
          </a:lnRef>
          <a:fillRef idx="1">
            <a:schemeClr val="lt1"/>
          </a:fillRef>
          <a:effectRef idx="0">
            <a:schemeClr val="dk1"/>
          </a:effectRef>
          <a:fontRef idx="minor">
            <a:schemeClr val="dk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Calibri"/>
              </a:rPr>
              <a:t>Vintage telephone</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Rectangle 43">
            <a:extLst>
              <a:ext uri="{FF2B5EF4-FFF2-40B4-BE49-F238E27FC236}">
                <a16:creationId xmlns:a16="http://schemas.microsoft.com/office/drawing/2014/main" xmlns="" id="{393A4AFA-1912-428C-AEEB-8D255E792F82}"/>
              </a:ext>
            </a:extLst>
          </p:cNvPr>
          <p:cNvSpPr/>
          <p:nvPr/>
        </p:nvSpPr>
        <p:spPr>
          <a:xfrm>
            <a:off x="4550413" y="3246035"/>
            <a:ext cx="1221841" cy="783704"/>
          </a:xfrm>
          <a:prstGeom prst="rect">
            <a:avLst/>
          </a:prstGeom>
          <a:solidFill>
            <a:schemeClr val="lt1">
              <a:alpha val="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Picture frame</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xmlns="" id="{C823868D-5509-4072-9740-3CD9A37024D4}"/>
              </a:ext>
            </a:extLst>
          </p:cNvPr>
          <p:cNvSpPr/>
          <p:nvPr/>
        </p:nvSpPr>
        <p:spPr>
          <a:xfrm>
            <a:off x="5502517" y="3251378"/>
            <a:ext cx="1221841" cy="783704"/>
          </a:xfrm>
          <a:prstGeom prst="rect">
            <a:avLst/>
          </a:prstGeom>
          <a:solidFill>
            <a:schemeClr val="lt1">
              <a:alpha val="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Key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fob</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6" name="Rectangle 45">
            <a:extLst>
              <a:ext uri="{FF2B5EF4-FFF2-40B4-BE49-F238E27FC236}">
                <a16:creationId xmlns:a16="http://schemas.microsoft.com/office/drawing/2014/main" xmlns="" id="{D2B6B023-093D-49F0-90D3-1A4BC414BDD0}"/>
              </a:ext>
            </a:extLst>
          </p:cNvPr>
          <p:cNvSpPr/>
          <p:nvPr/>
        </p:nvSpPr>
        <p:spPr>
          <a:xfrm>
            <a:off x="6511697" y="3256721"/>
            <a:ext cx="1221841" cy="783704"/>
          </a:xfrm>
          <a:prstGeom prst="rect">
            <a:avLst/>
          </a:prstGeom>
          <a:solidFill>
            <a:schemeClr val="lt1">
              <a:alpha val="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Leather belt</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xmlns="" id="{12E903A2-AD91-410C-8645-6B87A69275DE}"/>
              </a:ext>
            </a:extLst>
          </p:cNvPr>
          <p:cNvSpPr/>
          <p:nvPr/>
        </p:nvSpPr>
        <p:spPr>
          <a:xfrm>
            <a:off x="7546971" y="3256721"/>
            <a:ext cx="1221841" cy="783704"/>
          </a:xfrm>
          <a:prstGeom prst="rect">
            <a:avLst/>
          </a:prstGeom>
          <a:solidFill>
            <a:schemeClr val="lt1">
              <a:alpha val="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Aerosol can</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xmlns="" id="{7E2C15D1-B20B-4183-9CBC-CAF7475468F1}"/>
              </a:ext>
            </a:extLst>
          </p:cNvPr>
          <p:cNvSpPr/>
          <p:nvPr/>
        </p:nvSpPr>
        <p:spPr>
          <a:xfrm>
            <a:off x="181806" y="4476004"/>
            <a:ext cx="8710353" cy="1713864"/>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Remember, your task is to find an innovative new use of the product or an innovative way of altering the product to attract new and former customers.  You are also allowed to combine the product with one further item to assist your innovation.</a:t>
            </a:r>
          </a:p>
        </p:txBody>
      </p:sp>
      <p:pic>
        <p:nvPicPr>
          <p:cNvPr id="28" name="Picture 6" descr="Rendered Image">
            <a:extLst>
              <a:ext uri="{FF2B5EF4-FFF2-40B4-BE49-F238E27FC236}">
                <a16:creationId xmlns:a16="http://schemas.microsoft.com/office/drawing/2014/main" xmlns="" id="{44163DB3-8857-4C3D-A63E-45E14C672FE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9877" y="6393689"/>
            <a:ext cx="2093294" cy="4207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51273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393689"/>
            <a:ext cx="1249680" cy="381000"/>
          </a:xfrm>
          <a:prstGeom prst="rect">
            <a:avLst/>
          </a:prstGeom>
        </p:spPr>
      </p:pic>
      <p:sp>
        <p:nvSpPr>
          <p:cNvPr id="16" name="Rectangle 15"/>
          <p:cNvSpPr/>
          <p:nvPr/>
        </p:nvSpPr>
        <p:spPr>
          <a:xfrm>
            <a:off x="181807" y="400825"/>
            <a:ext cx="8710352" cy="1171487"/>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You have 10 minutes to prepare a quick presentation on your innovative idea! </a:t>
            </a:r>
          </a:p>
        </p:txBody>
      </p:sp>
      <p:sp>
        <p:nvSpPr>
          <p:cNvPr id="18" name="Rectangle 17">
            <a:extLst>
              <a:ext uri="{FF2B5EF4-FFF2-40B4-BE49-F238E27FC236}">
                <a16:creationId xmlns:a16="http://schemas.microsoft.com/office/drawing/2014/main" xmlns="" id="{803F3725-6DBD-42E7-95EA-ECB69EB58E29}"/>
              </a:ext>
            </a:extLst>
          </p:cNvPr>
          <p:cNvSpPr/>
          <p:nvPr/>
        </p:nvSpPr>
        <p:spPr>
          <a:xfrm>
            <a:off x="181807" y="1764018"/>
            <a:ext cx="8710353" cy="2520280"/>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 name="Picture 3" descr="C:\Users\tutor2u\Downloads\shutterstock_59709652.jpg">
            <a:extLst>
              <a:ext uri="{FF2B5EF4-FFF2-40B4-BE49-F238E27FC236}">
                <a16:creationId xmlns:a16="http://schemas.microsoft.com/office/drawing/2014/main" xmlns="" id="{4961548B-7216-41A1-8177-110F0FB906E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67544" y="2061677"/>
            <a:ext cx="576064" cy="10616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tutor2u\Downloads\shutterstock_60501004.jpg">
            <a:extLst>
              <a:ext uri="{FF2B5EF4-FFF2-40B4-BE49-F238E27FC236}">
                <a16:creationId xmlns:a16="http://schemas.microsoft.com/office/drawing/2014/main" xmlns="" id="{F937BE85-1126-42CA-A517-8D8DC8D2548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0"/>
          <a:stretch/>
        </p:blipFill>
        <p:spPr bwMode="auto">
          <a:xfrm>
            <a:off x="1530818" y="2180602"/>
            <a:ext cx="880942" cy="8815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tutor2u\Downloads\shutterstock_133548656.jpg">
            <a:extLst>
              <a:ext uri="{FF2B5EF4-FFF2-40B4-BE49-F238E27FC236}">
                <a16:creationId xmlns:a16="http://schemas.microsoft.com/office/drawing/2014/main" xmlns="" id="{16F07460-9F0F-4EC5-A8F3-5D147D335B6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791164" y="2061677"/>
            <a:ext cx="476852" cy="100661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tutor2u\Downloads\shutterstock_133548656.jpg">
            <a:extLst>
              <a:ext uri="{FF2B5EF4-FFF2-40B4-BE49-F238E27FC236}">
                <a16:creationId xmlns:a16="http://schemas.microsoft.com/office/drawing/2014/main" xmlns="" id="{BEDEF162-16E0-4B3B-8141-C8B8728F4A7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3627324" y="2095566"/>
            <a:ext cx="832744" cy="105158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tutor2u\Downloads\shutterstock_73197649.jpg">
            <a:extLst>
              <a:ext uri="{FF2B5EF4-FFF2-40B4-BE49-F238E27FC236}">
                <a16:creationId xmlns:a16="http://schemas.microsoft.com/office/drawing/2014/main" xmlns="" id="{C5B0BA5C-1C32-4F8C-A6DF-7429333794E5}"/>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4768976" y="2024228"/>
            <a:ext cx="811136" cy="108151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tutor2u\Downloads\shutterstock_73197649.jpg">
            <a:extLst>
              <a:ext uri="{FF2B5EF4-FFF2-40B4-BE49-F238E27FC236}">
                <a16:creationId xmlns:a16="http://schemas.microsoft.com/office/drawing/2014/main" xmlns="" id="{C5C1AF6A-81FC-46DC-8F42-5B0EE84222E6}"/>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5874483" y="1827099"/>
            <a:ext cx="637214" cy="1345229"/>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xmlns="" id="{54822155-509A-48F6-8BEF-7380064EB4C3}"/>
              </a:ext>
            </a:extLst>
          </p:cNvPr>
          <p:cNvGrpSpPr/>
          <p:nvPr/>
        </p:nvGrpSpPr>
        <p:grpSpPr>
          <a:xfrm>
            <a:off x="7848121" y="2017488"/>
            <a:ext cx="875221" cy="1150020"/>
            <a:chOff x="840676" y="4355714"/>
            <a:chExt cx="875221" cy="1150020"/>
          </a:xfrm>
        </p:grpSpPr>
        <p:pic>
          <p:nvPicPr>
            <p:cNvPr id="34" name="Picture 2" descr="C:\Users\tutor2u\Downloads\shutterstock_133548656.jpg">
              <a:extLst>
                <a:ext uri="{FF2B5EF4-FFF2-40B4-BE49-F238E27FC236}">
                  <a16:creationId xmlns:a16="http://schemas.microsoft.com/office/drawing/2014/main" xmlns="" id="{068B319E-5F72-4A30-AB05-AB4C3520A4AD}"/>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895936" y="4449312"/>
              <a:ext cx="757886" cy="962824"/>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xmlns="" id="{58A56F6E-31CB-4A59-AB69-A71D710E8C28}"/>
                </a:ext>
              </a:extLst>
            </p:cNvPr>
            <p:cNvSpPr/>
            <p:nvPr/>
          </p:nvSpPr>
          <p:spPr>
            <a:xfrm>
              <a:off x="1307453" y="4355714"/>
              <a:ext cx="408444" cy="3056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xmlns="" id="{B2E50B91-53BD-4093-BE38-D00858DA2857}"/>
                </a:ext>
              </a:extLst>
            </p:cNvPr>
            <p:cNvSpPr/>
            <p:nvPr/>
          </p:nvSpPr>
          <p:spPr>
            <a:xfrm>
              <a:off x="840676" y="5378585"/>
              <a:ext cx="166942" cy="1271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xmlns="" id="{A82A5B6A-9395-4CB9-9555-95AD30146C0E}"/>
              </a:ext>
            </a:extLst>
          </p:cNvPr>
          <p:cNvGrpSpPr/>
          <p:nvPr/>
        </p:nvGrpSpPr>
        <p:grpSpPr>
          <a:xfrm>
            <a:off x="6623743" y="2325897"/>
            <a:ext cx="1058467" cy="533201"/>
            <a:chOff x="3158622" y="5228227"/>
            <a:chExt cx="1058467" cy="533201"/>
          </a:xfrm>
        </p:grpSpPr>
        <p:pic>
          <p:nvPicPr>
            <p:cNvPr id="38" name="Picture 2" descr="C:\Users\tutor2u\Downloads\shutterstock_63185128.jpg">
              <a:extLst>
                <a:ext uri="{FF2B5EF4-FFF2-40B4-BE49-F238E27FC236}">
                  <a16:creationId xmlns:a16="http://schemas.microsoft.com/office/drawing/2014/main" xmlns="" id="{E078E463-20B0-4B3A-B98F-5F00A30DDC2B}"/>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3215564" y="5296135"/>
              <a:ext cx="1001525" cy="465293"/>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xmlns="" id="{1A61744A-E32E-48BD-9CBD-A28AE111A567}"/>
                </a:ext>
              </a:extLst>
            </p:cNvPr>
            <p:cNvSpPr/>
            <p:nvPr/>
          </p:nvSpPr>
          <p:spPr>
            <a:xfrm>
              <a:off x="3158622" y="5228227"/>
              <a:ext cx="166942" cy="1271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Rectangle 39">
            <a:extLst>
              <a:ext uri="{FF2B5EF4-FFF2-40B4-BE49-F238E27FC236}">
                <a16:creationId xmlns:a16="http://schemas.microsoft.com/office/drawing/2014/main" xmlns="" id="{D9DE47F6-3E15-4926-973B-BCC3EDBD24CD}"/>
              </a:ext>
            </a:extLst>
          </p:cNvPr>
          <p:cNvSpPr/>
          <p:nvPr/>
        </p:nvSpPr>
        <p:spPr>
          <a:xfrm>
            <a:off x="213891" y="3246035"/>
            <a:ext cx="1221841" cy="783704"/>
          </a:xfrm>
          <a:prstGeom prst="rect">
            <a:avLst/>
          </a:prstGeom>
          <a:solidFill>
            <a:schemeClr val="lt1">
              <a:alpha val="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Plastic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bottle</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xmlns="" id="{078D4C9D-65C8-4746-B180-61E2822CA9F4}"/>
              </a:ext>
            </a:extLst>
          </p:cNvPr>
          <p:cNvSpPr/>
          <p:nvPr/>
        </p:nvSpPr>
        <p:spPr>
          <a:xfrm>
            <a:off x="1328284" y="3246035"/>
            <a:ext cx="1221841" cy="783704"/>
          </a:xfrm>
          <a:prstGeom prst="rect">
            <a:avLst/>
          </a:prstGeom>
          <a:solidFill>
            <a:schemeClr val="lt1">
              <a:alpha val="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Vinyl record</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xmlns="" id="{EB873825-0537-44D6-A247-AF971242D37A}"/>
              </a:ext>
            </a:extLst>
          </p:cNvPr>
          <p:cNvSpPr/>
          <p:nvPr/>
        </p:nvSpPr>
        <p:spPr>
          <a:xfrm>
            <a:off x="2438922" y="3246035"/>
            <a:ext cx="1221841" cy="783704"/>
          </a:xfrm>
          <a:prstGeom prst="rect">
            <a:avLst/>
          </a:prstGeom>
          <a:solidFill>
            <a:schemeClr val="lt1">
              <a:alpha val="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Coat hook</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xmlns="" id="{8C0E7A5B-D676-4594-9419-2843F243A205}"/>
              </a:ext>
            </a:extLst>
          </p:cNvPr>
          <p:cNvSpPr/>
          <p:nvPr/>
        </p:nvSpPr>
        <p:spPr>
          <a:xfrm>
            <a:off x="3450883" y="3251378"/>
            <a:ext cx="1221841" cy="783704"/>
          </a:xfrm>
          <a:prstGeom prst="rect">
            <a:avLst/>
          </a:prstGeom>
          <a:solidFill>
            <a:schemeClr val="lt1">
              <a:alpha val="0"/>
            </a:schemeClr>
          </a:solidFill>
          <a:ln>
            <a:noFill/>
          </a:ln>
          <a:effectLst/>
        </p:spPr>
        <p:style>
          <a:lnRef idx="2">
            <a:schemeClr val="dk1"/>
          </a:lnRef>
          <a:fillRef idx="1">
            <a:schemeClr val="lt1"/>
          </a:fillRef>
          <a:effectRef idx="0">
            <a:schemeClr val="dk1"/>
          </a:effectRef>
          <a:fontRef idx="minor">
            <a:schemeClr val="dk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Calibri"/>
              </a:rPr>
              <a:t>Vintage telephone</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Rectangle 43">
            <a:extLst>
              <a:ext uri="{FF2B5EF4-FFF2-40B4-BE49-F238E27FC236}">
                <a16:creationId xmlns:a16="http://schemas.microsoft.com/office/drawing/2014/main" xmlns="" id="{393A4AFA-1912-428C-AEEB-8D255E792F82}"/>
              </a:ext>
            </a:extLst>
          </p:cNvPr>
          <p:cNvSpPr/>
          <p:nvPr/>
        </p:nvSpPr>
        <p:spPr>
          <a:xfrm>
            <a:off x="4550413" y="3246035"/>
            <a:ext cx="1221841" cy="783704"/>
          </a:xfrm>
          <a:prstGeom prst="rect">
            <a:avLst/>
          </a:prstGeom>
          <a:solidFill>
            <a:schemeClr val="lt1">
              <a:alpha val="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Picture frame</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xmlns="" id="{C823868D-5509-4072-9740-3CD9A37024D4}"/>
              </a:ext>
            </a:extLst>
          </p:cNvPr>
          <p:cNvSpPr/>
          <p:nvPr/>
        </p:nvSpPr>
        <p:spPr>
          <a:xfrm>
            <a:off x="5502517" y="3251378"/>
            <a:ext cx="1221841" cy="783704"/>
          </a:xfrm>
          <a:prstGeom prst="rect">
            <a:avLst/>
          </a:prstGeom>
          <a:solidFill>
            <a:schemeClr val="lt1">
              <a:alpha val="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Key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fob</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6" name="Rectangle 45">
            <a:extLst>
              <a:ext uri="{FF2B5EF4-FFF2-40B4-BE49-F238E27FC236}">
                <a16:creationId xmlns:a16="http://schemas.microsoft.com/office/drawing/2014/main" xmlns="" id="{D2B6B023-093D-49F0-90D3-1A4BC414BDD0}"/>
              </a:ext>
            </a:extLst>
          </p:cNvPr>
          <p:cNvSpPr/>
          <p:nvPr/>
        </p:nvSpPr>
        <p:spPr>
          <a:xfrm>
            <a:off x="6511697" y="3256721"/>
            <a:ext cx="1221841" cy="783704"/>
          </a:xfrm>
          <a:prstGeom prst="rect">
            <a:avLst/>
          </a:prstGeom>
          <a:solidFill>
            <a:schemeClr val="lt1">
              <a:alpha val="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Leather belt</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xmlns="" id="{12E903A2-AD91-410C-8645-6B87A69275DE}"/>
              </a:ext>
            </a:extLst>
          </p:cNvPr>
          <p:cNvSpPr/>
          <p:nvPr/>
        </p:nvSpPr>
        <p:spPr>
          <a:xfrm>
            <a:off x="7546971" y="3256721"/>
            <a:ext cx="1221841" cy="783704"/>
          </a:xfrm>
          <a:prstGeom prst="rect">
            <a:avLst/>
          </a:prstGeom>
          <a:solidFill>
            <a:schemeClr val="lt1">
              <a:alpha val="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Aerosol can</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6" descr="Rendered Image">
            <a:extLst>
              <a:ext uri="{FF2B5EF4-FFF2-40B4-BE49-F238E27FC236}">
                <a16:creationId xmlns:a16="http://schemas.microsoft.com/office/drawing/2014/main" xmlns="" id="{44163DB3-8857-4C3D-A63E-45E14C672FE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9877" y="6393689"/>
            <a:ext cx="2093294" cy="4207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300F7962-43D5-41D2-BC1B-B1E5C4E81F59}"/>
              </a:ext>
            </a:extLst>
          </p:cNvPr>
          <p:cNvSpPr/>
          <p:nvPr/>
        </p:nvSpPr>
        <p:spPr>
          <a:xfrm>
            <a:off x="159877" y="4437112"/>
            <a:ext cx="8732282" cy="432048"/>
          </a:xfrm>
          <a:prstGeom prst="rect">
            <a:avLst/>
          </a:prstGeom>
          <a:solidFill>
            <a:schemeClr val="accent6">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xmlns="" id="{86AFFECD-BA64-4528-A7D8-801E3919065E}"/>
              </a:ext>
            </a:extLst>
          </p:cNvPr>
          <p:cNvSpPr txBox="1"/>
          <p:nvPr/>
        </p:nvSpPr>
        <p:spPr>
          <a:xfrm>
            <a:off x="3064432" y="5157192"/>
            <a:ext cx="2923173" cy="369332"/>
          </a:xfrm>
          <a:prstGeom prst="rect">
            <a:avLst/>
          </a:prstGeom>
          <a:noFill/>
        </p:spPr>
        <p:txBody>
          <a:bodyPr wrap="none" rtlCol="0">
            <a:spAutoFit/>
          </a:bodyPr>
          <a:lstStyle/>
          <a:p>
            <a:r>
              <a:rPr lang="en-GB" dirty="0"/>
              <a:t>Press space bar to start timer</a:t>
            </a:r>
          </a:p>
        </p:txBody>
      </p:sp>
    </p:spTree>
    <p:custDataLst>
      <p:tags r:id="rId1"/>
    </p:custDataLst>
    <p:extLst>
      <p:ext uri="{BB962C8B-B14F-4D97-AF65-F5344CB8AC3E}">
        <p14:creationId xmlns:p14="http://schemas.microsoft.com/office/powerpoint/2010/main" val="172874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600000"/>
                                        <p:tgtEl>
                                          <p:spTgt spid="2"/>
                                        </p:tgtEl>
                                      </p:cBhvr>
                                    </p:animEffect>
                                    <p:set>
                                      <p:cBhvr>
                                        <p:cTn id="7" dur="1" fill="hold">
                                          <p:stCondLst>
                                            <p:cond delay="5999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2_OFFICE THEME" val="IIBFayoe"/>
  <p:tag name="ARTICULATE_PROJECT_OPEN" val="0"/>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524bd87d-17a8-489f-b4a8-2cd2ef1fdc13"/>
  <p:tag name="ARTICULATE_SLIDE_PAUSE" val="1"/>
  <p:tag name="ARTICULATE_NAV_LEVEL" val="1"/>
  <p:tag name="ARTICULATE_PLAYLIST_ID" val="-1"/>
  <p:tag name="ARTICULATE_LOCK_SLIDE" val="0"/>
  <p:tag name="ARTICULATE_SLIDE_NAV" val="2"/>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524bd87d-17a8-489f-b4a8-2cd2ef1fdc13"/>
  <p:tag name="ARTICULATE_SLIDE_PAUSE" val="1"/>
  <p:tag name="ARTICULATE_NAV_LEVEL" val="1"/>
  <p:tag name="ARTICULATE_PLAYLIST_ID" val="-1"/>
  <p:tag name="ARTICULATE_LOCK_SLIDE" val="0"/>
  <p:tag name="ARTICULATE_SLIDE_NAV" val="2"/>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524bd87d-17a8-489f-b4a8-2cd2ef1fdc13"/>
  <p:tag name="ARTICULATE_SLIDE_PAUSE" val="1"/>
  <p:tag name="ARTICULATE_NAV_LEVEL" val="1"/>
  <p:tag name="ARTICULATE_PLAYLIST_ID" val="-1"/>
  <p:tag name="ARTICULATE_LOCK_SLIDE" val="0"/>
  <p:tag name="ARTICULATE_SLIDE_NAV" val="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524bd87d-17a8-489f-b4a8-2cd2ef1fdc13"/>
  <p:tag name="ARTICULATE_SLIDE_PAUSE" val="1"/>
  <p:tag name="ARTICULATE_NAV_LEVEL" val="1"/>
  <p:tag name="ARTICULATE_PLAYLIST_ID" val="-1"/>
  <p:tag name="ARTICULATE_LOCK_SLIDE" val="0"/>
  <p:tag name="ARTICULATE_SLIDE_NAV" val="2"/>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524bd87d-17a8-489f-b4a8-2cd2ef1fdc13"/>
  <p:tag name="ARTICULATE_SLIDE_PAUSE" val="1"/>
  <p:tag name="ARTICULATE_NAV_LEVEL" val="1"/>
  <p:tag name="ARTICULATE_PLAYLIST_ID" val="-1"/>
  <p:tag name="ARTICULATE_LOCK_SLIDE" val="0"/>
  <p:tag name="ARTICULATE_SLIDE_NAV" val="2"/>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524bd87d-17a8-489f-b4a8-2cd2ef1fdc13"/>
  <p:tag name="ARTICULATE_SLIDE_PAUSE" val="1"/>
  <p:tag name="ARTICULATE_NAV_LEVEL" val="1"/>
  <p:tag name="ARTICULATE_PLAYLIST_ID" val="-1"/>
  <p:tag name="ARTICULATE_LOCK_SLIDE" val="0"/>
  <p:tag name="ARTICULATE_SLIDE_NAV" val="2"/>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524bd87d-17a8-489f-b4a8-2cd2ef1fdc13"/>
  <p:tag name="ARTICULATE_SLIDE_PAUSE" val="1"/>
  <p:tag name="ARTICULATE_NAV_LEVEL" val="1"/>
  <p:tag name="ARTICULATE_PLAYLIST_ID" val="-1"/>
  <p:tag name="ARTICULATE_LOCK_SLIDE" val="0"/>
  <p:tag name="ARTICULATE_SLIDE_NAV" val="2"/>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GUID" val="524bd87d-17a8-489f-b4a8-2cd2ef1fdc13"/>
  <p:tag name="ARTICULATE_SLIDE_PAUSE" val="1"/>
  <p:tag name="ARTICULATE_NAV_LEVEL" val="1"/>
  <p:tag name="ARTICULATE_PLAYLIST_ID" val="-1"/>
  <p:tag name="ARTICULATE_LOCK_SLIDE" val="0"/>
  <p:tag name="ARTICULATE_SLIDE_NAV" val="2"/>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524bd87d-17a8-489f-b4a8-2cd2ef1fdc13"/>
  <p:tag name="ARTICULATE_SLIDE_PAUSE" val="1"/>
  <p:tag name="ARTICULATE_NAV_LEVEL" val="1"/>
  <p:tag name="ARTICULATE_PLAYLIST_ID" val="-1"/>
  <p:tag name="ARTICULATE_LOCK_SLIDE" val="0"/>
  <p:tag name="ARTICULATE_SLIDE_NAV" val="2"/>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GUID" val="524bd87d-17a8-489f-b4a8-2cd2ef1fdc13"/>
  <p:tag name="ARTICULATE_SLIDE_PAUSE" val="1"/>
  <p:tag name="ARTICULATE_NAV_LEVEL" val="1"/>
  <p:tag name="ARTICULATE_PLAYLIST_ID" val="-1"/>
  <p:tag name="ARTICULATE_LOCK_SLIDE" val="0"/>
  <p:tag name="ARTICULATE_SLIDE_NAV" val="2"/>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f67d0ae1-a725-4ace-9bcf-05064f5e904d"/>
  <p:tag name="ARTICULATE_SLIDE_PAUSE" val="1"/>
  <p:tag name="ARTICULATE_NAV_LEVEL" val="1"/>
  <p:tag name="ARTICULATE_PLAYLIST_ID" val="-1"/>
  <p:tag name="ARTICULATE_LOCK_SLIDE" val="0"/>
  <p:tag name="ARTICULATE_SLIDE_NAV" val="1"/>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effectLst>
          <a:outerShdw blurRad="50800" dist="38100" dir="5400000" algn="t" rotWithShape="0">
            <a:prstClr val="black">
              <a:alpha val="40000"/>
            </a:prstClr>
          </a:outerShdw>
        </a:effectLst>
      </a:spPr>
      <a:bodyPr rtlCol="0" anchor="ctr"/>
      <a:lstStyle>
        <a:defPPr algn="ctr">
          <a:defRPr sz="50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i="1" dirty="0" smtClean="0">
            <a:latin typeface="+mn-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1184</Words>
  <Application>Microsoft Macintosh PowerPoint</Application>
  <PresentationFormat>On-screen Show (4:3)</PresentationFormat>
  <Paragraphs>129</Paragraphs>
  <Slides>26</Slides>
  <Notes>11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26</vt:i4>
      </vt:variant>
    </vt:vector>
  </HeadingPairs>
  <TitlesOfParts>
    <vt:vector size="32" baseType="lpstr">
      <vt:lpstr>Calibri</vt:lpstr>
      <vt:lpstr>ＭＳ Ｐゴシック</vt:lpstr>
      <vt:lpstr>Arial</vt:lpstr>
      <vt:lpstr>Office Theme</vt:lpstr>
      <vt:lpstr>1_Office Theme</vt:lpstr>
      <vt:lpstr>2_Office Theme</vt:lpstr>
      <vt:lpstr>Unit 1 – Exploring Business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about other businesses?</vt:lpstr>
      <vt:lpstr>Innovation at Apple</vt:lpstr>
      <vt:lpstr>The development of the iPhone</vt:lpstr>
      <vt:lpstr>The development of the iPhone</vt:lpstr>
      <vt:lpstr>The development of the iPhone</vt:lpstr>
      <vt:lpstr>The iPhone X (product details)</vt:lpstr>
      <vt:lpstr>Innovation at Apple</vt:lpstr>
      <vt:lpstr>Innovation at Apple</vt:lpstr>
      <vt:lpstr>Innovation in Apple Retail Stores</vt:lpstr>
      <vt:lpstr>PowerPoint Presentation</vt:lpstr>
      <vt:lpstr>Innovation in Apple Retail Stores</vt:lpstr>
      <vt:lpstr>PowerPoint Presentation</vt:lpstr>
      <vt:lpstr>Innovation in Apple Retail Stores</vt:lpstr>
      <vt:lpstr>Apple’s ‘failures’</vt:lpstr>
      <vt:lpstr>Apple’s ‘failures’</vt:lpstr>
      <vt:lpstr>Innovation in Apple Retail Stores</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tutor2u</dc:creator>
  <cp:lastModifiedBy>Michelle Stephenson</cp:lastModifiedBy>
  <cp:revision>89</cp:revision>
  <dcterms:created xsi:type="dcterms:W3CDTF">2013-07-31T09:10:52Z</dcterms:created>
  <dcterms:modified xsi:type="dcterms:W3CDTF">2017-09-21T10:12:57Z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F13CCAFA-1297-44D2-B48B-017153982F9F</vt:lpwstr>
  </property>
  <property fmtid="{D5CDD505-2E9C-101B-9397-08002B2CF9AE}" pid="3" name="ArticulatePath">
    <vt:lpwstr>Invention &amp; Innovation</vt:lpwstr>
  </property>
</Properties>
</file>