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4" r:id="rId2"/>
    <p:sldId id="260" r:id="rId3"/>
    <p:sldId id="257" r:id="rId4"/>
    <p:sldId id="261" r:id="rId5"/>
    <p:sldId id="263" r:id="rId6"/>
    <p:sldId id="259" r:id="rId7"/>
    <p:sldId id="267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DA63"/>
    <a:srgbClr val="D4390A"/>
    <a:srgbClr val="D43B08"/>
    <a:srgbClr val="D40202"/>
    <a:srgbClr val="A40101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5"/>
  </p:normalViewPr>
  <p:slideViewPr>
    <p:cSldViewPr>
      <p:cViewPr varScale="1">
        <p:scale>
          <a:sx n="110" d="100"/>
          <a:sy n="110" d="100"/>
        </p:scale>
        <p:origin x="16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6346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C8C18-466F-904F-9EA8-E717935C457E}" type="datetimeFigureOut">
              <a:rPr lang="en-US" smtClean="0"/>
              <a:pPr/>
              <a:t>5/5/17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8A4AD-1DFD-7845-BC48-140A3104C5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340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21A8699-698F-D141-BABC-FED824145D1C}" type="slidenum">
              <a:rPr lang="en-US">
                <a:latin typeface="Times New Roman" pitchFamily="-111" charset="0"/>
                <a:ea typeface="ＭＳ Ｐゴシック" pitchFamily="-111" charset="-128"/>
                <a:cs typeface="ＭＳ Ｐゴシック" pitchFamily="-111" charset="-128"/>
              </a:rPr>
              <a:pPr/>
              <a:t>1</a:t>
            </a:fld>
            <a:endParaRPr lang="en-US">
              <a:latin typeface="Times New Roman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7886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8F86-8236-4B01-B216-31596D662D00}" type="datetimeFigureOut">
              <a:rPr lang="en-GB" smtClean="0"/>
              <a:pPr/>
              <a:t>05/05/2017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0415-1093-4780-B7AA-E28175D7AB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8F86-8236-4B01-B216-31596D662D00}" type="datetimeFigureOut">
              <a:rPr lang="en-GB" smtClean="0"/>
              <a:pPr/>
              <a:t>05/05/2017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0415-1093-4780-B7AA-E28175D7AB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8F86-8236-4B01-B216-31596D662D00}" type="datetimeFigureOut">
              <a:rPr lang="en-GB" smtClean="0"/>
              <a:pPr/>
              <a:t>05/05/2017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0415-1093-4780-B7AA-E28175D7AB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8F86-8236-4B01-B216-31596D662D00}" type="datetimeFigureOut">
              <a:rPr lang="en-GB" smtClean="0"/>
              <a:pPr/>
              <a:t>05/05/2017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0415-1093-4780-B7AA-E28175D7AB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8F86-8236-4B01-B216-31596D662D00}" type="datetimeFigureOut">
              <a:rPr lang="en-GB" smtClean="0"/>
              <a:pPr/>
              <a:t>05/05/2017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0415-1093-4780-B7AA-E28175D7AB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8F86-8236-4B01-B216-31596D662D00}" type="datetimeFigureOut">
              <a:rPr lang="en-GB" smtClean="0"/>
              <a:pPr/>
              <a:t>05/05/2017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0415-1093-4780-B7AA-E28175D7AB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8F86-8236-4B01-B216-31596D662D00}" type="datetimeFigureOut">
              <a:rPr lang="en-GB" smtClean="0"/>
              <a:pPr/>
              <a:t>05/05/2017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0415-1093-4780-B7AA-E28175D7AB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8F86-8236-4B01-B216-31596D662D00}" type="datetimeFigureOut">
              <a:rPr lang="en-GB" smtClean="0"/>
              <a:pPr/>
              <a:t>05/05/2017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0415-1093-4780-B7AA-E28175D7AB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8F86-8236-4B01-B216-31596D662D00}" type="datetimeFigureOut">
              <a:rPr lang="en-GB" smtClean="0"/>
              <a:pPr/>
              <a:t>05/05/2017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0415-1093-4780-B7AA-E28175D7AB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8F86-8236-4B01-B216-31596D662D00}" type="datetimeFigureOut">
              <a:rPr lang="en-GB" smtClean="0"/>
              <a:pPr/>
              <a:t>05/05/2017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0415-1093-4780-B7AA-E28175D7AB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08F86-8236-4B01-B216-31596D662D00}" type="datetimeFigureOut">
              <a:rPr lang="en-GB" smtClean="0"/>
              <a:pPr/>
              <a:t>05/05/2017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0415-1093-4780-B7AA-E28175D7ABB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08F86-8236-4B01-B216-31596D662D00}" type="datetimeFigureOut">
              <a:rPr lang="en-GB" smtClean="0"/>
              <a:pPr/>
              <a:t>05/05/2017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0415-1093-4780-B7AA-E28175D7ABB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6" Type="http://schemas.openxmlformats.org/officeDocument/2006/relationships/image" Target="../media/image10.jpeg"/><Relationship Id="rId7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6600" dirty="0" smtClean="0">
                <a:solidFill>
                  <a:srgbClr val="1ADA63"/>
                </a:solidFill>
                <a:latin typeface="Arial Black" pitchFamily="-111" charset="0"/>
                <a:ea typeface="ＭＳ Ｐゴシック" pitchFamily="-111" charset="-128"/>
                <a:cs typeface="ＭＳ Ｐゴシック" pitchFamily="-111" charset="-128"/>
              </a:rPr>
              <a:t>Market segments</a:t>
            </a:r>
          </a:p>
        </p:txBody>
      </p:sp>
      <p:pic>
        <p:nvPicPr>
          <p:cNvPr id="15363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5943600"/>
            <a:ext cx="15827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3352800"/>
            <a:ext cx="8229600" cy="775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GB" sz="3200" dirty="0"/>
              <a:t>An identifiable group of people with the similar characteristics. 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8600" y="459141"/>
            <a:ext cx="2108200" cy="17981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9400" y="4191000"/>
            <a:ext cx="3606800" cy="22606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895600" y="2362200"/>
            <a:ext cx="3124200" cy="1800200"/>
          </a:xfrm>
        </p:spPr>
        <p:txBody>
          <a:bodyPr>
            <a:noAutofit/>
          </a:bodyPr>
          <a:lstStyle/>
          <a:p>
            <a:r>
              <a:rPr lang="en-GB" sz="3000" dirty="0" smtClean="0">
                <a:latin typeface="Calibri"/>
                <a:cs typeface="Calibri"/>
              </a:rPr>
              <a:t>What might consumers have in common?</a:t>
            </a:r>
            <a:endParaRPr lang="en-GB" sz="3000" dirty="0">
              <a:latin typeface="Calibri"/>
              <a:cs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2667000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alibri"/>
                <a:cs typeface="Calibri"/>
              </a:rPr>
              <a:t>Age</a:t>
            </a:r>
            <a:endParaRPr lang="en-GB" sz="2400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476672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alibri"/>
                <a:cs typeface="Calibri"/>
              </a:rPr>
              <a:t>Socio-economic groups</a:t>
            </a:r>
            <a:endParaRPr lang="en-GB" sz="2400" dirty="0">
              <a:latin typeface="Calibri"/>
              <a:cs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60960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alibri"/>
                <a:cs typeface="Calibri"/>
              </a:rPr>
              <a:t>Gender</a:t>
            </a:r>
            <a:endParaRPr lang="en-GB" sz="2400" dirty="0">
              <a:latin typeface="Calibri"/>
              <a:cs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5562600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alibri"/>
                <a:cs typeface="Calibri"/>
              </a:rPr>
              <a:t>Location</a:t>
            </a:r>
            <a:endParaRPr lang="en-GB" sz="2400" dirty="0"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48064" y="558924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alibri"/>
                <a:cs typeface="Calibri"/>
              </a:rPr>
              <a:t>Income</a:t>
            </a:r>
            <a:endParaRPr lang="en-GB" sz="2400" dirty="0">
              <a:latin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03840" y="289560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alibri"/>
                <a:cs typeface="Calibri"/>
              </a:rPr>
              <a:t>Hobbies</a:t>
            </a:r>
            <a:endParaRPr lang="en-GB" sz="2400" dirty="0">
              <a:latin typeface="Calibri"/>
              <a:cs typeface="Calibri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3800" y="304800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alibri"/>
                <a:cs typeface="Calibri"/>
              </a:rPr>
              <a:t>Ethnicity</a:t>
            </a:r>
            <a:endParaRPr lang="en-GB" sz="2400" dirty="0">
              <a:latin typeface="Calibri"/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36296" y="4869160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alibri"/>
                <a:cs typeface="Calibri"/>
              </a:rPr>
              <a:t>Religion</a:t>
            </a:r>
            <a:endParaRPr lang="en-GB" sz="2400" dirty="0">
              <a:latin typeface="Calibri"/>
              <a:cs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7544" y="4797152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alibri"/>
                <a:cs typeface="Calibri"/>
              </a:rPr>
              <a:t>Lifestyle</a:t>
            </a:r>
            <a:endParaRPr lang="en-GB" sz="2400" dirty="0">
              <a:latin typeface="Calibri"/>
              <a:cs typeface="Calibri"/>
            </a:endParaRPr>
          </a:p>
        </p:txBody>
      </p:sp>
      <p:sp>
        <p:nvSpPr>
          <p:cNvPr id="15" name="Up Arrow 14"/>
          <p:cNvSpPr/>
          <p:nvPr/>
        </p:nvSpPr>
        <p:spPr>
          <a:xfrm rot="16200000">
            <a:off x="1736603" y="2301997"/>
            <a:ext cx="413738" cy="1296144"/>
          </a:xfrm>
          <a:prstGeom prst="upArrow">
            <a:avLst/>
          </a:prstGeom>
          <a:solidFill>
            <a:srgbClr val="1ADA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Up Arrow 22"/>
          <p:cNvSpPr/>
          <p:nvPr/>
        </p:nvSpPr>
        <p:spPr>
          <a:xfrm rot="7563179">
            <a:off x="6550802" y="3721258"/>
            <a:ext cx="413738" cy="1296144"/>
          </a:xfrm>
          <a:prstGeom prst="upArrow">
            <a:avLst/>
          </a:prstGeom>
          <a:solidFill>
            <a:srgbClr val="1ADA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Up Arrow 23"/>
          <p:cNvSpPr/>
          <p:nvPr/>
        </p:nvSpPr>
        <p:spPr>
          <a:xfrm rot="2395951">
            <a:off x="6006546" y="1200856"/>
            <a:ext cx="413738" cy="1296144"/>
          </a:xfrm>
          <a:prstGeom prst="upArrow">
            <a:avLst/>
          </a:prstGeom>
          <a:solidFill>
            <a:srgbClr val="1ADA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Up Arrow 24"/>
          <p:cNvSpPr/>
          <p:nvPr/>
        </p:nvSpPr>
        <p:spPr>
          <a:xfrm rot="19329116">
            <a:off x="2613412" y="1093289"/>
            <a:ext cx="413738" cy="1296144"/>
          </a:xfrm>
          <a:prstGeom prst="upArrow">
            <a:avLst/>
          </a:prstGeom>
          <a:solidFill>
            <a:srgbClr val="1ADA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Up Arrow 26"/>
          <p:cNvSpPr/>
          <p:nvPr/>
        </p:nvSpPr>
        <p:spPr>
          <a:xfrm>
            <a:off x="4343400" y="838200"/>
            <a:ext cx="413738" cy="1296144"/>
          </a:xfrm>
          <a:prstGeom prst="upArrow">
            <a:avLst/>
          </a:prstGeom>
          <a:solidFill>
            <a:srgbClr val="1ADA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Up Arrow 27"/>
          <p:cNvSpPr/>
          <p:nvPr/>
        </p:nvSpPr>
        <p:spPr>
          <a:xfrm rot="13699524">
            <a:off x="2091146" y="3823548"/>
            <a:ext cx="413738" cy="1296144"/>
          </a:xfrm>
          <a:prstGeom prst="upArrow">
            <a:avLst/>
          </a:prstGeom>
          <a:solidFill>
            <a:srgbClr val="1ADA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Up Arrow 28"/>
          <p:cNvSpPr/>
          <p:nvPr/>
        </p:nvSpPr>
        <p:spPr>
          <a:xfrm rot="11796233">
            <a:off x="3529363" y="4299292"/>
            <a:ext cx="413738" cy="1296144"/>
          </a:xfrm>
          <a:prstGeom prst="upArrow">
            <a:avLst/>
          </a:prstGeom>
          <a:solidFill>
            <a:srgbClr val="1ADA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Up Arrow 29"/>
          <p:cNvSpPr/>
          <p:nvPr/>
        </p:nvSpPr>
        <p:spPr>
          <a:xfrm rot="5400000">
            <a:off x="6994403" y="2530597"/>
            <a:ext cx="413738" cy="1296144"/>
          </a:xfrm>
          <a:prstGeom prst="upArrow">
            <a:avLst/>
          </a:prstGeom>
          <a:solidFill>
            <a:srgbClr val="1ADA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Up Arrow 30"/>
          <p:cNvSpPr/>
          <p:nvPr/>
        </p:nvSpPr>
        <p:spPr>
          <a:xfrm rot="9984359">
            <a:off x="5328129" y="4221467"/>
            <a:ext cx="413738" cy="1296144"/>
          </a:xfrm>
          <a:prstGeom prst="upArrow">
            <a:avLst/>
          </a:prstGeom>
          <a:solidFill>
            <a:srgbClr val="1ADA6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752600"/>
          <a:ext cx="8515673" cy="4668232"/>
        </p:xfrm>
        <a:graphic>
          <a:graphicData uri="http://schemas.openxmlformats.org/drawingml/2006/table">
            <a:tbl>
              <a:tblPr/>
              <a:tblGrid>
                <a:gridCol w="894977"/>
                <a:gridCol w="1857564"/>
                <a:gridCol w="5763132"/>
              </a:tblGrid>
              <a:tr h="5642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Class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DA6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Social Status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DA6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Head of household’s occupation</a:t>
                      </a:r>
                      <a:endParaRPr lang="en-GB" sz="16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ADA63"/>
                    </a:solidFill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dirty="0"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Calibri"/>
                        </a:rPr>
                        <a:t>Upper middle class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Calibri"/>
                        </a:rPr>
                        <a:t>Higher managerial, administrative or professional e.g. doctors, lawyers &amp; company directors.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Times New Roman"/>
                          <a:cs typeface="Calibri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Calibri"/>
                        </a:rPr>
                        <a:t>Middle Class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Calibri"/>
                        </a:rPr>
                        <a:t>Intermediate managerial, administrative or professional e.g. teachers, nurses or </a:t>
                      </a:r>
                      <a:r>
                        <a:rPr lang="en-GB" sz="1400" dirty="0" smtClean="0">
                          <a:latin typeface="Calibri"/>
                          <a:ea typeface="Times New Roman"/>
                          <a:cs typeface="Calibri"/>
                        </a:rPr>
                        <a:t>managers.</a:t>
                      </a:r>
                      <a:endParaRPr lang="en-GB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Times New Roman"/>
                          <a:cs typeface="Calibri"/>
                        </a:rPr>
                        <a:t>C1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Calibri"/>
                        </a:rPr>
                        <a:t>Lower Middle Class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Calibri"/>
                        </a:rPr>
                        <a:t>Supervisory or clerical, junior managerial or professional e.g. shop assistants, clerks &amp; police </a:t>
                      </a:r>
                      <a:r>
                        <a:rPr lang="en-GB" sz="1400" dirty="0" smtClean="0">
                          <a:latin typeface="Calibri"/>
                          <a:ea typeface="Times New Roman"/>
                          <a:cs typeface="Calibri"/>
                        </a:rPr>
                        <a:t>officers.</a:t>
                      </a:r>
                      <a:endParaRPr lang="en-GB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Times New Roman"/>
                          <a:cs typeface="Calibri"/>
                        </a:rPr>
                        <a:t>C2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Times New Roman"/>
                          <a:cs typeface="Calibri"/>
                        </a:rPr>
                        <a:t>Skilled Working Class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Calibri"/>
                        </a:rPr>
                        <a:t>Skilled manual workers e.g. carpenters, cooks &amp; train drivers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Times New Roman"/>
                          <a:cs typeface="Calibri"/>
                        </a:rPr>
                        <a:t>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latin typeface="Calibri"/>
                          <a:ea typeface="Times New Roman"/>
                          <a:cs typeface="Calibri"/>
                        </a:rPr>
                        <a:t>Working Class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Calibri"/>
                        </a:rPr>
                        <a:t>Semi-skilled and unskilled manual workers e.g. fitters &amp; store </a:t>
                      </a:r>
                      <a:r>
                        <a:rPr lang="en-GB" sz="1400" dirty="0" smtClean="0">
                          <a:latin typeface="Calibri"/>
                          <a:ea typeface="Times New Roman"/>
                          <a:cs typeface="Calibri"/>
                        </a:rPr>
                        <a:t>keepers.</a:t>
                      </a:r>
                      <a:endParaRPr lang="en-GB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>
                          <a:latin typeface="Calibri"/>
                          <a:ea typeface="Times New Roman"/>
                          <a:cs typeface="Calibri"/>
                        </a:rPr>
                        <a:t>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Calibri"/>
                        </a:rPr>
                        <a:t>The Poorest in Society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alibri"/>
                          <a:ea typeface="Times New Roman"/>
                          <a:cs typeface="Calibri"/>
                        </a:rPr>
                        <a:t>State pensioners, casual or lower grade workers or the long term unemployed e.g. </a:t>
                      </a:r>
                      <a:r>
                        <a:rPr lang="en-GB" sz="1400" dirty="0" smtClean="0">
                          <a:latin typeface="Calibri"/>
                          <a:ea typeface="Times New Roman"/>
                          <a:cs typeface="Calibri"/>
                        </a:rPr>
                        <a:t>Cleaners.</a:t>
                      </a:r>
                      <a:endParaRPr lang="en-GB" sz="1400" dirty="0"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latin typeface="Lucida Handwriting" pitchFamily="-111" charset="0"/>
                <a:ea typeface="ＭＳ Ｐゴシック" pitchFamily="-111" charset="-128"/>
                <a:cs typeface="ＭＳ Ｐゴシック" pitchFamily="-111" charset="-128"/>
              </a:rPr>
              <a:t>Socio-economic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http://www.1920x1080wallpapers.com/images/exotic-car-wallpapers/2007-bmw-m6-convertible-sports-ca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609600"/>
            <a:ext cx="6588224" cy="3709224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3528" y="3501008"/>
            <a:ext cx="864096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Calibri"/>
              </a:rPr>
              <a:t>Is the person who owns this car a male or a female? 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Calibri"/>
              </a:rPr>
              <a:t>How old is the person who owns this car?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Calibri"/>
              </a:rPr>
              <a:t>What job do they do and how much do they earn?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Calibri"/>
              </a:rPr>
              <a:t>Where do they live and what type of house do they live in?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Calibri"/>
              </a:rPr>
              <a:t>What are their hobbies?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Calibri"/>
              </a:rPr>
              <a:t>What programmes does this person watch on television?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Calibri"/>
              </a:rPr>
              <a:t>What newspapers / magazines does this person read?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GB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Calibri"/>
              </a:rPr>
              <a:t>Where might this car be advertised?</a:t>
            </a: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latin typeface="Lucida Handwriting" pitchFamily="-111" charset="0"/>
                <a:ea typeface="ＭＳ Ｐゴシック" pitchFamily="-111" charset="-128"/>
                <a:cs typeface="ＭＳ Ｐゴシック" pitchFamily="-111" charset="-128"/>
              </a:rPr>
              <a:t>Who would buy this car?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060848"/>
            <a:ext cx="864096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3000" dirty="0" smtClean="0">
                <a:latin typeface="Calibri"/>
                <a:cs typeface="Calibri"/>
              </a:rPr>
              <a:t>Plan a more targeted advertising campaign</a:t>
            </a:r>
          </a:p>
          <a:p>
            <a:pPr>
              <a:buFont typeface="Arial" pitchFamily="34" charset="0"/>
              <a:buChar char="•"/>
            </a:pPr>
            <a:r>
              <a:rPr lang="en-GB" sz="3000" dirty="0" smtClean="0">
                <a:latin typeface="Calibri"/>
                <a:cs typeface="Calibri"/>
              </a:rPr>
              <a:t>Understand what products they like for future ideas</a:t>
            </a:r>
          </a:p>
          <a:p>
            <a:pPr>
              <a:buFont typeface="Arial" pitchFamily="34" charset="0"/>
              <a:buChar char="•"/>
            </a:pPr>
            <a:r>
              <a:rPr lang="en-GB" sz="3000" dirty="0" smtClean="0">
                <a:latin typeface="Calibri"/>
                <a:cs typeface="Calibri"/>
              </a:rPr>
              <a:t>Understand how much they can afford</a:t>
            </a:r>
          </a:p>
          <a:p>
            <a:pPr>
              <a:buFont typeface="Arial" pitchFamily="34" charset="0"/>
              <a:buChar char="•"/>
            </a:pPr>
            <a:r>
              <a:rPr lang="en-GB" sz="3000" dirty="0" smtClean="0">
                <a:latin typeface="Calibri"/>
                <a:cs typeface="Calibri"/>
              </a:rPr>
              <a:t>Know how to distribute/where to locate </a:t>
            </a:r>
          </a:p>
          <a:p>
            <a:pPr>
              <a:buFont typeface="Arial" pitchFamily="34" charset="0"/>
              <a:buChar char="•"/>
            </a:pPr>
            <a:endParaRPr lang="en-GB" sz="3200" dirty="0" smtClean="0">
              <a:latin typeface="Calibri"/>
              <a:cs typeface="Calibri"/>
            </a:endParaRPr>
          </a:p>
          <a:p>
            <a:pPr algn="r">
              <a:buFont typeface="Arial" pitchFamily="34" charset="0"/>
              <a:buChar char="•"/>
            </a:pPr>
            <a:r>
              <a:rPr lang="en-GB" sz="3200" dirty="0" smtClean="0">
                <a:solidFill>
                  <a:srgbClr val="1ADA63"/>
                </a:solidFill>
                <a:latin typeface="Calibri"/>
                <a:cs typeface="Calibri"/>
              </a:rPr>
              <a:t>&amp; for much much more......</a:t>
            </a:r>
            <a:endParaRPr lang="en-GB" sz="3200" dirty="0">
              <a:solidFill>
                <a:srgbClr val="1ADA63"/>
              </a:solidFill>
              <a:latin typeface="Calibri"/>
              <a:cs typeface="Calibri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latin typeface="Lucida Handwriting" pitchFamily="-111" charset="0"/>
                <a:ea typeface="ＭＳ Ｐゴシック" pitchFamily="-111" charset="-128"/>
                <a:cs typeface="ＭＳ Ｐゴシック" pitchFamily="-111" charset="-128"/>
              </a:rPr>
              <a:t>Why do you need to know your customer?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58674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D4390A"/>
                </a:solidFill>
              </a:rPr>
              <a:t>Target market is boys and girls aged 2-5 years old.</a:t>
            </a:r>
            <a:endParaRPr lang="en-US" b="1" dirty="0">
              <a:solidFill>
                <a:srgbClr val="D4390A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4572000"/>
            <a:ext cx="3810000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https://www.bargaintools.co.uk/store/images/5816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" y="3968750"/>
            <a:ext cx="2590800" cy="288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12" descr="http://www.virginmedia.com/images/choc_Yorkie2-431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3276600"/>
            <a:ext cx="3959225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" descr="http://supercartrends.com/Lamborghini-Murcielago-superca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844675"/>
            <a:ext cx="2665413" cy="217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4" descr="http://www.chicksaddlery.com/Merchant2/graphics/00000001/402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34200" y="4267200"/>
            <a:ext cx="188595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6" descr="http://www.mobilewhack.com/wp-content/images/2009/02/xps_m1330_pink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475" y="1628775"/>
            <a:ext cx="2736850" cy="18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9" descr="Best of Both 800g Medium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286500" y="1556792"/>
            <a:ext cx="28575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pPr eaLnBrk="1" hangingPunct="1"/>
            <a:r>
              <a:rPr lang="en-GB" sz="4000" dirty="0" smtClean="0">
                <a:latin typeface="Lucida Handwriting" pitchFamily="-111" charset="0"/>
                <a:ea typeface="ＭＳ Ｐゴシック" pitchFamily="-111" charset="-128"/>
                <a:cs typeface="ＭＳ Ｐゴシック" pitchFamily="-111" charset="-128"/>
              </a:rPr>
              <a:t>Who is your consumer?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724400"/>
            <a:ext cx="4343400" cy="188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291</Words>
  <Application>Microsoft Macintosh PowerPoint</Application>
  <PresentationFormat>On-screen Show (4:3)</PresentationFormat>
  <Paragraphs>53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Arial Black</vt:lpstr>
      <vt:lpstr>Calibri</vt:lpstr>
      <vt:lpstr>Lucida Handwriting</vt:lpstr>
      <vt:lpstr>Times New Roman</vt:lpstr>
      <vt:lpstr>Office Theme</vt:lpstr>
      <vt:lpstr>Market segments</vt:lpstr>
      <vt:lpstr>What might consumers have in common?</vt:lpstr>
      <vt:lpstr>Socio-economic groups</vt:lpstr>
      <vt:lpstr>Who would buy this car?</vt:lpstr>
      <vt:lpstr>Why do you need to know your customer?</vt:lpstr>
      <vt:lpstr>Who is your consumer?</vt:lpstr>
      <vt:lpstr>PowerPoint Presentation</vt:lpstr>
    </vt:vector>
  </TitlesOfParts>
  <Company>Research Machines plc.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jgoodgame</dc:creator>
  <cp:lastModifiedBy>Jessica Booker</cp:lastModifiedBy>
  <cp:revision>12</cp:revision>
  <cp:lastPrinted>2016-10-11T07:19:57Z</cp:lastPrinted>
  <dcterms:created xsi:type="dcterms:W3CDTF">2014-07-09T18:44:16Z</dcterms:created>
  <dcterms:modified xsi:type="dcterms:W3CDTF">2017-05-05T19:07:24Z</dcterms:modified>
</cp:coreProperties>
</file>