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64" r:id="rId2"/>
    <p:sldId id="262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B6F43"/>
    <a:srgbClr val="F5750B"/>
    <a:srgbClr val="333333"/>
    <a:srgbClr val="4D4D4D"/>
    <a:srgbClr val="292929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0054-1674-4D6B-8063-B818286DC52C}" type="datetimeFigureOut">
              <a:rPr lang="en-GB" smtClean="0"/>
              <a:pPr/>
              <a:t>4/16/14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357E-FC6C-445B-BF68-8484D4956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6" Type="http://schemas.openxmlformats.org/officeDocument/2006/relationships/image" Target="../media/image16.jpeg"/><Relationship Id="rId7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5" Type="http://schemas.openxmlformats.org/officeDocument/2006/relationships/image" Target="../media/image21.jpeg"/><Relationship Id="rId6" Type="http://schemas.openxmlformats.org/officeDocument/2006/relationships/image" Target="../media/image22.jpeg"/><Relationship Id="rId7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Autofit/>
          </a:bodyPr>
          <a:lstStyle/>
          <a:p>
            <a:r>
              <a:rPr lang="en-GB" sz="6600" dirty="0" smtClean="0">
                <a:latin typeface="Arial Black"/>
                <a:cs typeface="Arial Black"/>
              </a:rPr>
              <a:t>Branding &amp; Differentiation</a:t>
            </a:r>
            <a:endParaRPr lang="en-GB" sz="6600" dirty="0">
              <a:latin typeface="Arial Black"/>
              <a:cs typeface="Arial Black"/>
            </a:endParaRPr>
          </a:p>
        </p:txBody>
      </p:sp>
      <p:pic>
        <p:nvPicPr>
          <p:cNvPr id="1028" name="Picture 4" descr="http://t1.gstatic.com/images?q=tbn:ANd9GcSIrjE69WWGoCdLRUiey4RL1miBKzz9DXSaCsRwkOmpyaxYOjOC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573016"/>
            <a:ext cx="936105" cy="899315"/>
          </a:xfrm>
          <a:prstGeom prst="rect">
            <a:avLst/>
          </a:prstGeom>
          <a:noFill/>
        </p:spPr>
      </p:pic>
      <p:pic>
        <p:nvPicPr>
          <p:cNvPr id="1030" name="Picture 6" descr="http://t2.gstatic.com/images?q=tbn:ANd9GcQHR1LWcx27Yqvf3RKWHwQSxkaGkQD4x9IqjdtpZNXba0UTLIvLqYGKxCk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429000"/>
            <a:ext cx="1008112" cy="1008112"/>
          </a:xfrm>
          <a:prstGeom prst="rect">
            <a:avLst/>
          </a:prstGeom>
          <a:noFill/>
        </p:spPr>
      </p:pic>
      <p:pic>
        <p:nvPicPr>
          <p:cNvPr id="1032" name="Picture 8" descr="http://t0.gstatic.com/images?q=tbn:ANd9GcTu8FeM6p7ejA8di1_owD6-W5fUWF7ZraVS8qDZOfG_esfcriV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73016"/>
            <a:ext cx="813073" cy="781119"/>
          </a:xfrm>
          <a:prstGeom prst="rect">
            <a:avLst/>
          </a:prstGeom>
          <a:noFill/>
        </p:spPr>
      </p:pic>
      <p:pic>
        <p:nvPicPr>
          <p:cNvPr id="1034" name="Picture 10" descr="http://t1.gstatic.com/images?q=tbn:ANd9GcRPTDvmLPCVkmqDt7IpQYHbFdOXz4uz98JLqWSqpzhI6qNfcAzy"/>
          <p:cNvPicPr>
            <a:picLocks noChangeAspect="1" noChangeArrowheads="1"/>
          </p:cNvPicPr>
          <p:nvPr/>
        </p:nvPicPr>
        <p:blipFill>
          <a:blip r:embed="rId5" cstate="print"/>
          <a:srcRect l="51953"/>
          <a:stretch>
            <a:fillRect/>
          </a:stretch>
        </p:blipFill>
        <p:spPr bwMode="auto">
          <a:xfrm>
            <a:off x="4860032" y="3573016"/>
            <a:ext cx="773624" cy="760622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ANd9GcT2NjKfuOHMPT9pk-Si75-uiZrfsWmLfbsfRfAuxoLebG2NzTlJ_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3501008"/>
            <a:ext cx="1007271" cy="804589"/>
          </a:xfrm>
          <a:prstGeom prst="rect">
            <a:avLst/>
          </a:prstGeom>
          <a:noFill/>
        </p:spPr>
      </p:pic>
      <p:pic>
        <p:nvPicPr>
          <p:cNvPr id="1038" name="Picture 14" descr="http://t2.gstatic.com/images?q=tbn:ANd9GcT7LRLglK3u0WaWaFetD5kW0yuvLmjx5BReIOX7JlzE1qNmxTEOdwCp83Ey9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3501008"/>
            <a:ext cx="825251" cy="825252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943600"/>
            <a:ext cx="15827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t1.gstatic.com/images?q=tbn:ANd9GcTATysI_bHd4LvrFfPWw5hy_cMsOkAyjqfs8N9-6uKQCKy4BF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2606" y="4941168"/>
            <a:ext cx="2062201" cy="1765177"/>
          </a:xfrm>
          <a:prstGeom prst="rect">
            <a:avLst/>
          </a:prstGeom>
          <a:noFill/>
        </p:spPr>
      </p:pic>
      <p:pic>
        <p:nvPicPr>
          <p:cNvPr id="7172" name="Picture 4" descr="http://www.rakhisuperstore.com/images/CadburyDairyMilkTreatwisefront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229200"/>
            <a:ext cx="2657922" cy="134604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8352928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alibri"/>
                <a:cs typeface="Calibri"/>
              </a:rPr>
              <a:t>Branding gives an identity to a product.</a:t>
            </a:r>
            <a:endParaRPr lang="en-GB" sz="32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356992"/>
            <a:ext cx="8352928" cy="2062103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alibri"/>
                <a:cs typeface="Calibri"/>
              </a:rPr>
              <a:t>Every business wants to be a customer’s first choice. Building a brand can make that happen. A brand can be a particular product or a company name.</a:t>
            </a:r>
            <a:endParaRPr lang="en-GB" sz="3200" dirty="0">
              <a:latin typeface="Calibri"/>
              <a:cs typeface="Calibri"/>
            </a:endParaRPr>
          </a:p>
        </p:txBody>
      </p:sp>
      <p:sp>
        <p:nvSpPr>
          <p:cNvPr id="7170" name="AutoShape 2" descr="data:image/jpg;base64,/9j/4AAQSkZJRgABAQAAAQABAAD/2wBDAAkGBwgHBgkIBwgKCgkLDRYPDQwMDRsUFRAWIB0iIiAdHx8kKDQsJCYxJx8fLT0tMTU3Ojo6Iys/RD84QzQ5Ojf/2wBDAQoKCg0MDRoPDxo3JR8lNzc3Nzc3Nzc3Nzc3Nzc3Nzc3Nzc3Nzc3Nzc3Nzc3Nzc3Nzc3Nzc3Nzc3Nzc3Nzc3Nzf/wAARCACJAQ8DASIAAhEBAxEB/8QAHAABAAICAwEAAAAAAAAAAAAAAAUHBAYBAgMI/8QAQRAAAQMDAgMGBAIIAwgDAAAAAQIDBAAFERIhBjFBBxNRYXGBFCKRoTLBFSNCQ1JTcpIzsfAkJWKCosLR4TRz8f/EABoBAQADAQEBAAAAAAAAAAAAAAABAgMEBQb/xAAnEQADAAICAgEDBAMAAAAAAAAAAQIDESExBBJBEzJRBRQiYbHR8P/aAAwDAQACEQMRAD8AvGlKUArg0JxXlIfbYZceeXobQkqUo8gBzNAa9x9xE5w3Zfio7JcfdWGmjtpQrBOVDqNuniOVa3Ye1SK/pavcYxlnYvMgrR6lPMe2a0nj7iBPEN+U60W1RY4LbC2yohxOchRB67+H1rXGG35DqWYzSnX3FaUNoGST4CvTxeLH0/59ltH0xb7jDuTCX4EpqQ0f22lBQ9PI1l1Q/CJu3DN5dTCcRLlqQRKjA/qUJG+VryAnT474yR1qx2+P7dHS2LqEx1rSFAtLLiSDyKcgKIPiE4PjXHeBqtTyRo3KlRdu4itFzbbchXBhaXM6AVaSrHPAPOpLWnxrBprsg7UrjIrmgFKUoBSlKAUpSgFKUoBSlKAUpSgFKUoBSlKAUpSgFKUoBSlKAVwTgZrmuFHAyTigPOQ+mOy465nShJUrHgBmqU4z43l39S2beXWbYghWRqQtwEYIWArBHlipHtZ4kTMfTZIjsd2O0dT5SCVJdSSNJPLbqPGq9KvlAwMA7V6XieMte9FkjzUk5IHjgZ61anBfC7tpskm4Ot/7zfYOgdWkkbAeedz/AOqgOzfh0XSau4S0hUeKv5Unktf5gf54q4EICU4AH0qvl5+fSfgNlJxQmRwv8FDmRGZ3xinJzUpwNl8DGjc7FI3yPE5rMcdtk+4SptxTZm5ey3AiQ46HFZxtn5B4kYVsOVbNxfwFGuj7j9rdbamEa1tEjCh6dN+tVrdLFdbUsibCdQkHZYSSk+45Vpi9LXYNpeRZlXOI+9JguOgqS2pD3ygpJwtYO2Pl+UEgfhBzk4klXtxCW5kHiJ1lPdJT8P37bidYUU8lDKtRHMgY58iAK1bKFbKSFDPLvdO9ZQQyRjLDYxurWVqHpvV6wS9DgtwcbuQIypE8xZEZs92pxpwBalj8XygqG55DPLckCpOHx7Y3WIy5jy7euQnW23KTpOnocjIAPTOMjeqZanQ4rbQQhUtbGe771PyIyckhOME58Qaj5kp6bIU++oqWo5JJyT6nrWX7Ka74Gj6Ziy40toOxH2n21cltLCkn3Fe2a+X4sh+G73sN91hz+NlZQftW02vtE4kgkJcktzWx+zJbBOP6hg1nfg2vtexovcGuarW19rMNZSm6W59hR5uMEOJ+hwf862+1cWWK7EJhXKOpw/ulq0L/ALVYP2rlvDcdorom6V1Cs8sYPI1yDmswc0pSgFKUoBSlKAUpSgFKUoBSlKAUpSgFKUoBUPxRemLFZn5spa0ADQ2pLZX85B07euK9r1eYFjh/FXN/uWSoICtJVlWCQNvQ1RPF3E0riad8Q6O5YQNDbCHFFJAJ+Yg9TnoOgro8fA8tf0SkQ8yZJnSXZcxwuSHla1qKQMk8zgVjrXyQjdZ+1dXXA0krIzjbHj5V0YJTgrOVHcmvX3rSLFz9lDzK+HVMJI7xp5esHnk8v9eVbs64lpC3HVpbQgFSlE4CUjmTVD8L3+RY5wlRx3jSsJeZHNQ8R51aEo2vjqzhqPLWjckpbWUKScclDkfQgj0515XkYvW9/BGiDtyZHG3FK7s2p+NboaSzFW2ooWvnuSMHrnHoPGpzgq8O3eRd4ExaZiIL+huSUjLqDqGFYGCRp5+f1wHYPEdrsX6ItrcSOw22UrmoCy5pHMhAB+Y+RO5235Rtis0x+yuMWcojwW3SJAmNqDksjZWtIIKEbY09QBnPKobmpbT46X9E6JYo4M4gvT1qRDbckpSVd8038isAE4WPX36VgXPs2sPfdxHuqoj5GoMuOpJx6K3xWJ2arM6+3a9y+7bTncjZCBurbwSAkV7QI4494sduclrNph5aYQtAwvHUj3yQfIcgQbOqimk+F/kaMCT2U3NIJiXCM8nprQpOfcZqMf7OuJG86WGHf6Hh+YqUu12g3DjFppif+j7Xb2+5U+26pvvtJ/CCnzyBjoCfCpvheTe5nEz5hybh+gSghCpZKidhhSNeVDfJGcjGAc1r9bLM7b/7/Y5NDe4O4hZ/HaZB/o0q/OsRyxXJr/Gts1PqwSPtW+cGcWXWb8RIudz1ssLShLaYyCp4kE4GnBJ26DxJIAzW68POXt5CnryIYSvJQhpspUkb41EqIJxjlt5mleVkxtqg9ooZUJbey0vNn/iZWPyrqlpCQEiQzsc4cG30Iq3ZnGuji79BsQI0lnvNKnws5ThJKwRpwSMEc/vmsriviOy2KTHiOW5M2U8R/s7KU6kg7AnPieQ61f8Ac3tJz2NsrO0364W9QES5LaSDyakgpP8AyKyK3O08eXXCUvNxJo5bEsufbKT9BUtd37DAtDdyu3D/AHaFOBtSA2hZQTy3zg+2ajlR+CZFpVdH7K4xFTo+cxsHCuSsJJOOW/mPGsXcXy57INjh8ZQHcCYxKhKP85rKf7k5FTkSbGmI1xJDT6fFtYOPXHKtLstm4XuqNdlkSw2PBbqUn01bH2zXu5YbGJSmWr2tmU2cFHxTZWg+h+YVz1Mb4IaN1BrmtaZtN8iYMPiEvo6Imxw4P7gQr7mpBmTd2tpsBl0fxxHv+1QH+dUc/hkErSsJFyjlQQ6osOK5JfSUE+mdj7GswHIyDVQc0riuaAUpSgFKUoBSlKAUpSgIO/8AC1q4gSP0jGy6lOEuoUUqSP8AXjVacQ9mNzg6nrSpM5gbhGNLqR6cle2PSrnrg7itsWe8fTJTPlu52qfEXrnQpLCU9HGVJwfE5FYHeZORyr6xUkKSUqAUCNwdwfatZvnAPDl61LkW9DDyv30b9WrPtsfcGt15m3yidnzw2+ptWUkg1Iwrmph0PtuusPjk8yrSr38fet0vfY/cI5U5ZJzUpA3DUgd2v+4fKftWh3azXWyLKLrAfi4/aWg6D6K5fet5zTXyCwbP2g3ZlCW5aI9xa5bK7tz3B2NbAONOGblFMO6xnIiFkFTchnCCRy3wRVJodUk/Io7eBrOj3aUyAA6SnwVuKpXjY650SXC1YOG58B6NZroI8eTgutxn8BXhkb7eVZqeH7jB4cTabLOZZGlaFvKaCllJJIwcpAO5351TiLlDdVqfgMlXVaBoV9RipSJd2WyDGuNziEcgiSSPorNZvx7+KBuz3BExrgldrZaZVMEpLuvcJXg89s76Tj2xt1l25d2s/CMOHHti3rk3HDJPeoCEKSAkKOognxwB5ZrSY/Et3bx3HEi1joJEdKvuKkGeNeJWcYk2uSPNK2//ADUViyvvnnYJ7sz4dbt8BT82MUziohwOJGUjoAQSMbA+voKl+IbytEpmzwg+3Ikq0OSg0rQynGcheMFR5DwJycYxWrNdoN7SP1tpiOgcy1Kxn6ishPaIsnMnh2STj8SChe/13rOsWV06fbIImVZnk8cPuw1ohwba02hUhwDSj9UAcZ2J+Y7nYcznkfC0tw7zx+kx3EGJCSVturVu8pPNwk7k6lFWT0QOhFbKO0W0LKvirZcG9YwvXHKgfpmuE8Z8GPKPektagUqDjCk5B5g7VLeXWnPxonZEcTSU8YcWxbFCUHLbB3d0KBCiMBWPskeprI49fVcrjb+D7YdKQoOS1I309QPPA+bHmkVLQrnwKqQl6HLhNPAFIUMJOCCCNx4Gu0axcKOSBIt0tlqRz75h/Srcb7pUDUKvVr+L4XA2bJbYkO0Q2o47pnumdgSMpQkfXA8ffmapq6XsXHiGVxFJthmQkLLEdC0/qwrT8mrY52yrHjirDf4KivNyRHuclK5SdD7vxBUtaP4NSgohPkMZrljgpLPCk+xh1DgdBUy8pIyFZ1DOBvggb8/pUYbjH32wd7Nw5EuiWr65KW67JbQttcdSmkBIA0gJSRyAA3zy5mtxbGlISVFRAxk8zWlcKS08M2ldruz7S1xlr0FgKUcE6tJBGxGo7eFZR4xD2fgooWrOyHXNJV6YBGa5MmbHNfdsusOSukbEt9DclSH8JBA0qVyUOo+teCmmiQYYCCT+NCiE/QbHr5VCSOKH0pSkwmnSrGwKyM/2+deB4qedivrXBDamSGw0hZO5GSTtsAkHfzqPrR+R9G/wT635jDinO9jqigDHfApUTnxG2/pWS1MURl2O4kfxIwtP23+oFRtvukObIDDy0NvFtKjHUeqhy8yB/makGW5MdRbQEOs80alYUjyPPNX9vblFKnXDPePNiySUx5Dbik80pUCR6isjIqv+MeGpTsp26tqC3FY1d2NKkgDAwefStfhcRXq34SxcXFpSf8OQA6Num/zfQiumcDpblldFwUqv4PaC8nAuNu1D+ZFX/wBqsfYmphnj/hlRKX7kiK4ObclCmz9xVKxXPaGjaKVrSuPeFwoJF4jrJ/gyR9cVIxOIrPLx8PcY6s8srx/nVfSvwQSlK823m3U6m1pWnxSciu4IPKqg5pSlAKUpQHBGa6OtIdQUOoStB2KVDIPtXpSgNLvnZlw3ddS2oxgPn95D+QZ/o/D9AD51X177JL3BKl2t5m4NdE/4bn0O33q9a4wCMVpOa56Gz5TuEGbbJHw9xiSIzv8AA62Uk+nj7ZrxS5g4FfVcyFFnR1R5kdqQyrm26gKSfY7Vo987J7BP1LgF63Oncd0rU3n+lX5Yrpjy18otspBLyhyURXsiSsftGtpvfZfxFbQpcRDdyaHWOdK8f0K3+hVWmvtvxXixJZdZeTsW3UFKh7GuqM010TskEy3OiiPevVM98cnT9aikrO9d0uedbKkOCWFylfzSR612NzkEYKs+ozUWlyu4WDVl6skzVyu8H6xptXqgV4KDKv3CB6bV0BFKt6SRoyGZL0f/AONJlM//AFvqH51JwuKr9EcR3V2fKQeTpCx75FQlD5VV4o/A0bBb7vJRJWZS1d+6srUpatncnOQfH03FTiHEPoC2zpPUHYj18vPl6VqUOU33ZYloDjK9j0KT0IPQ1l2+Ytl7uFO5cR+BwH8aa+Z/UPArC3c8o9Lx86r+L4NwSVSyGXipD2QEOg4UPDV4jn5jxqAPFPwzhSm6KJSrckFYVjbmRuPtXrLuwjQllWltS21ITkEhGRglPt0rSFR4nWWpXo2f/FcGNe3ZvXfRuLnGDC3Nb/cPqyCVKYIUo7b5BB6CthsnalHjyUMTEuKiKKUhRBKm9gCSSdx133qqy3DbHzPv+e3/AKrlpUVR+QSXE9SlGa6cac9bMbmaWqPqlK0uJCkkKSoZBByCKrvtA4ZLaFXG3Jwc5WhPSvXsiv8AKukB+A42sx4CUIbdc/FvnCT44Are5DYdQW1JyDsQa78ORy9nmUnFaPm96fLSVI1lO+4xvUBcn1OPY1ZUVfMSM1YfaHYP0VKXJZSQ0rJ96rRGXZClA5xyzXru1Ur1GyasoCCpS3GUbYT3ySUmpJaVpy6204gfxxXNSfpXlAxGjhJfLClnJQ6zlCvPNe5YJPefDg9e8iOflWkrSJMaPKk/HNFt2Up0qAxGBS6sZ3CQP2jyHPevpC2shiEy0lT6glA3kLK3D/UTvmqR7Nohm8XtFFwXGeYy7pKNSn0jYpO+Btzzmr2TsNq87zaTtSij7O1KUrjIFKUoBSlKAUpSgFcEZ51zSgOMA86wrnaLddmSzc4TEps9HUBWPTwrOpRcdArW+dkNpk6l2iW/AWeTaz3rf0JBH19qr+99nfE1n1L+C+NYH7yIde3mnZX2r6KpitZz3PyNnyWoqQsoWlSFpOFIUMFPqDuK7BfnX05euHLRfG9N0t7D55BZRhYHkoYUPY1X967HYzmpdjuK2FdGZQ1p/uGCPcGuqPKl98FtlTpcPjXolzPM1K3vgriKyBSpludcZT+/jfrEY88bj3AqAC99jn0rqjKn0ydmaFg12znkcVhhdeiHOpya2WQk3HgLh2PfZ77twc7uBEQFvHVpz4AnoNic1Y15g8PQYEXurHHlRFqPeONtk90hP4jkAnI3225HlVY8E8QxbRIeYngrhy0pDgTlKklJylQI8DVmWkW6QVP2S+OkaF92w48SgKKcJyM7gEk4xzPlXB5XtVc9GfztkRdOCrLdmGBb7i9CW63raaeGQRnAG++5BxvvgnlWlXns34lt5KmIzc1r+Yy5n/pO9WlMTPDDLd0tomAhSVvMY1kAfJnGwJ+bJ5Dltk14RpDTyM2S8FuUMlpiaSEnYbEE7nmPHr0rh+hP4OmcrU79uSlGoBt0jVPYK5CfwtuoISn2POsxy6TFAaXihKeQTsB6Yq6XxKkyhDvtibmMvO6UvtoBSkZxk9QMb7+fUAVH3fsvs8nU5AddhL54B1J+hrvxZsMaTWjGslPmjSOGeOZtrWG3z3rJ5nrVqWLiOLeGQtpYBI5E71VVy7PbzDUpUPup7Y/kZz99vvUbap07hy4pElp5hQPzNuJKa0y4cWVe0dlPaafBYfaWtt639xjJJ2qmo9rcRLDYQpW+dIOCa327XpN7loKNSkp5kGus60YgfFGOl7UcEJXhSfMCufBua0xPZBMq7ohsPusHl3UpOpPoDWZGjJSvvFR2kODfW0rY+dYjbhB7pp/B5FiWPzrMgaCHAllxklelTaElYz/wpHP0HOu+npbNGWP2WwW2oEuUy4ypp53AShs6kqHP5zzB+XYbDHMnNbxisCxRlRLVGYW888UNj53k6VHruOnPGPKpCvFuvamyjFKUqpApSlAKUpQClKUApSlAKUpQClKUApSlAcGtfvnBlgvmpU+2tqeVn9e38jnrqHP3zWw0qU2ugU/e+xxxGpyxXEL69zMGD7LT+afetAvPDV8saj+krbIaQD/iga0H/mTkV9P10UgKBCgCDzB5Gto8i13yNnycleQCDt41kRZjsV5DrS1JUk5+U4z5GvoG+dnvDl5KluwEx3z++inu1e4Gx9war699j9zjanLNNamp6NPju1/X8J+1dU+TFd8E7MWz9osuMrS+VoRtpCBrSDvnYnOOX0PjW3W3jOy3N1t2ZGjF1lQWlzQAQo4Od9+YHqQOeMioLraLnZnNF1gvxTnAU4jCT6K5GsVkBTyApQQCoAqPNO+59BVnjx30RpfBfcOIEjXY72sPAFKmpO6VEgg7dN8EAbbY61NSX1xrW9JuLnfCIyVu6EYC1BOonHh4D61Skp242OLHWHVyGJCQG3BIBwRvpwE5HoDj1rZ+D+NZ6pjEO7txm4jpKSVnQo5B6KJJPIb1hWF/cnso+eyYbvcmVPbQy8mVJBSpcRtsKaUhSc4Q7nOUnGpZwBvgchXN6RGvvDDMmewW0SEEtKK9S2FZIBC/2knGQeorvc+G5S0TEWa5NBqQpTjkd1sJUoY2bBAypPMBOwHUKzWu3dMm2RJCrgpKO+KHHQt0rU1gHDZVsMgHGAMZJ2AwBCfXqVuZS3PZXtvL9vvC2F7qDhSSOo8atC+JT+hI+uPqSlI0vR1ZUPUVWcZ0zbyZLaAAteUpWdsDkDW8TZCRASVMvRF42U0cp/16V0+nTN562azIfJQsF5qW2k40up0uJ/15VKdnERFw4nitKuEiK40C62GBkrKdyknkAU56bjIqAmOKcd+daHST/iJTjPrVudkFtlw7Q7KfMYx5ZDjGg5cHRWo+Gw2ycHNaeTfpif8AZLN/TnrtXalK8coKUpQClKUApSlAKUpQClKUApSlAKUpQClKUApSlAKUpQCuCN65pQHm6w282pt5CXG1DCkLAIPtWm3vsv4cumpbEdUB476op0pz/Qfl+gFbtSpVUumCj7x2X8S25B/RMtE9gDZCV924PQKOPuK0KfEmW6QWLhGfjPfwvtlBPnvz9RtX1ZjasebAiT2CxNjMvsnmh1AUPoa6I8ql93IPm228VXm3IS3Fnud2n8KHPnA+vKsTiC7z7683IuElTpx+HkAeWcDarlvnZLYZwUu3LetrpHJo62/7VfkRVa8ScE3bhlJTLSiREUsd3JaB0g8sKB3RkeOR510Rlx2/wyVoi7PFX3YWIyZCOqdWFJ8x1rYu+bRE7tqQ7HON23hlPv8A/lRLTLTQQJLDrGNhIbVkHz8Kml98qONLrUtk/wAzn9a6mui5AvxZD0tppmOH3nR8iIiSS56AZ3r6B4YtsW12ePHgxHIjak94pl1RUtKlDJCiSd8+1VXwrZIU3iOIjvX4q0K7xBjDfUnfBJzgbEZ9qukJ8zXB5mT2akqzmlKVxlRSlKAUpSgFKUoBSlKAUpSgFKUoBSlKAUpSgFKUoBSlKAUpSgFKUoBSlKAGujjaHUFDiErQoYKVDIIrua4FAQEvg6xSCpSYKWFHmY5LefUDY+4rXrh2dfOHbVMQ2c7oeb/EPAlO3/TVg11PMVec1z0yUzV+DLBMs3frmSN3CElhABRsdlZ5k/T0raq6Dkn1/Ku9VqnT2yBSlKgH/9k="/>
          <p:cNvSpPr>
            <a:spLocks noChangeAspect="1" noChangeArrowheads="1"/>
          </p:cNvSpPr>
          <p:nvPr/>
        </p:nvSpPr>
        <p:spPr bwMode="auto">
          <a:xfrm>
            <a:off x="155575" y="-365125"/>
            <a:ext cx="1524000" cy="771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78" name="Picture 10" descr="http://t1.gstatic.com/images?q=tbn:ANd9GcRncxiSZ2kqQb38_z1htwY9ozgLkDCsM2Ih4PT_LEt_13_GZHglxQ&amp;t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268760"/>
            <a:ext cx="2457450" cy="1857376"/>
          </a:xfrm>
          <a:prstGeom prst="rect">
            <a:avLst/>
          </a:prstGeom>
          <a:noFill/>
        </p:spPr>
      </p:pic>
      <p:pic>
        <p:nvPicPr>
          <p:cNvPr id="7180" name="Picture 12" descr="http://www.sony.jp/overseas/products/KLV-32S400AJE/images/prod/KLV-32S400A_J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1268760"/>
            <a:ext cx="2808312" cy="2106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412776"/>
            <a:ext cx="5688632" cy="329320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3200" dirty="0" smtClean="0">
                <a:latin typeface="Calibri"/>
                <a:cs typeface="Calibri"/>
              </a:rPr>
              <a:t>Family Branding</a:t>
            </a:r>
          </a:p>
          <a:p>
            <a:pPr marL="457200" indent="-457200"/>
            <a:r>
              <a:rPr lang="en-GB" sz="3200" dirty="0" smtClean="0">
                <a:latin typeface="Calibri"/>
                <a:cs typeface="Calibri"/>
              </a:rPr>
              <a:t>	Where products are distinguished under a company heading.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/>
            <a:r>
              <a:rPr lang="en-GB" sz="2000" dirty="0" smtClean="0">
                <a:latin typeface="Comic Sans MS" pitchFamily="66" charset="0"/>
              </a:rPr>
              <a:t>	</a:t>
            </a:r>
          </a:p>
          <a:p>
            <a:pPr marL="457200" indent="-457200">
              <a:buFont typeface="+mj-lt"/>
              <a:buAutoNum type="arabicPeriod" startAt="2"/>
            </a:pPr>
            <a:endParaRPr lang="en-GB" sz="2000" dirty="0">
              <a:latin typeface="Comic Sans MS" pitchFamily="66" charset="0"/>
            </a:endParaRPr>
          </a:p>
        </p:txBody>
      </p:sp>
      <p:pic>
        <p:nvPicPr>
          <p:cNvPr id="1042" name="Picture 18" descr="http://t2.gstatic.com/images?q=tbn:ANd9GcR8OZA2U9RYsFENfcndeLifm9mL02Y2kwhAQVHyVhIMnteuhMYd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352800"/>
            <a:ext cx="1669554" cy="1192539"/>
          </a:xfrm>
          <a:prstGeom prst="rect">
            <a:avLst/>
          </a:prstGeom>
          <a:noFill/>
        </p:spPr>
      </p:pic>
      <p:pic>
        <p:nvPicPr>
          <p:cNvPr id="1044" name="Picture 20" descr="http://t3.gstatic.com/images?q=tbn:ANd9GcTzegjubvy78PtEfpV-pse1yPW7IkSeCijgUyacs71bsq-aZ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941168"/>
            <a:ext cx="1600200" cy="1143001"/>
          </a:xfrm>
          <a:prstGeom prst="rect">
            <a:avLst/>
          </a:prstGeom>
          <a:noFill/>
        </p:spPr>
      </p:pic>
      <p:pic>
        <p:nvPicPr>
          <p:cNvPr id="1046" name="Picture 22" descr="http://t3.gstatic.com/images?q=tbn:ANd9GcTYjB6d8kN6Oj-Pqxhd6fV1KAmoJ1NnZcXNXp9ma_Pvk1FaE1Cg&amp;t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501008"/>
            <a:ext cx="1584176" cy="1077473"/>
          </a:xfrm>
          <a:prstGeom prst="rect">
            <a:avLst/>
          </a:prstGeom>
          <a:noFill/>
        </p:spPr>
      </p:pic>
      <p:pic>
        <p:nvPicPr>
          <p:cNvPr id="1048" name="Picture 24" descr="http://t3.gstatic.com/images?q=tbn:ANd9GcRONfOjMJ6QIwrbL25kEyZSuUxoIvKU_ZZZpCbNjK6ymr4nIE0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869160"/>
            <a:ext cx="1652074" cy="1085479"/>
          </a:xfrm>
          <a:prstGeom prst="rect">
            <a:avLst/>
          </a:prstGeom>
          <a:noFill/>
        </p:spPr>
      </p:pic>
      <p:pic>
        <p:nvPicPr>
          <p:cNvPr id="1050" name="Picture 26" descr="http://news.holidayhypermarket.co.uk/Images/811165237955/Sir_Stelios_Sets_up_easyHolidays_as_easyJet_Competitor_large.jpg"/>
          <p:cNvPicPr>
            <a:picLocks noChangeAspect="1" noChangeArrowheads="1"/>
          </p:cNvPicPr>
          <p:nvPr/>
        </p:nvPicPr>
        <p:blipFill>
          <a:blip r:embed="rId6" cstate="print"/>
          <a:srcRect t="40960" b="42545"/>
          <a:stretch>
            <a:fillRect/>
          </a:stretch>
        </p:blipFill>
        <p:spPr bwMode="auto">
          <a:xfrm>
            <a:off x="6400800" y="3581400"/>
            <a:ext cx="2309242" cy="380894"/>
          </a:xfrm>
          <a:prstGeom prst="rect">
            <a:avLst/>
          </a:prstGeom>
          <a:noFill/>
        </p:spPr>
      </p:pic>
      <p:pic>
        <p:nvPicPr>
          <p:cNvPr id="1052" name="Picture 28" descr="easyOffice"/>
          <p:cNvPicPr>
            <a:picLocks noChangeAspect="1" noChangeArrowheads="1"/>
          </p:cNvPicPr>
          <p:nvPr/>
        </p:nvPicPr>
        <p:blipFill>
          <a:blip r:embed="rId7" cstate="print"/>
          <a:srcRect r="64110"/>
          <a:stretch>
            <a:fillRect/>
          </a:stretch>
        </p:blipFill>
        <p:spPr bwMode="auto">
          <a:xfrm>
            <a:off x="827584" y="5229200"/>
            <a:ext cx="1800200" cy="455985"/>
          </a:xfrm>
          <a:prstGeom prst="rect">
            <a:avLst/>
          </a:prstGeom>
          <a:noFill/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28600" y="3048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Types of branding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0.gstatic.com/images?q=tbn:ANd9GcTyHYemUAWGRHsAY4XixSOffaGBwuS6c13WKmHMyrJgpEaZVtPJcA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924944"/>
            <a:ext cx="2114550" cy="21621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1412776"/>
            <a:ext cx="5544616" cy="236988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GB" sz="3200" dirty="0" smtClean="0">
                <a:latin typeface="Calibri"/>
                <a:cs typeface="Calibri"/>
              </a:rPr>
              <a:t>Line Branding.</a:t>
            </a:r>
          </a:p>
          <a:p>
            <a:pPr marL="457200" indent="-457200"/>
            <a:r>
              <a:rPr lang="en-GB" sz="3200" dirty="0" smtClean="0">
                <a:latin typeface="Calibri"/>
                <a:cs typeface="Calibri"/>
              </a:rPr>
              <a:t>	Products are distinguished from other products within the same business.	</a:t>
            </a:r>
          </a:p>
          <a:p>
            <a:pPr marL="457200" indent="-457200">
              <a:buFont typeface="+mj-lt"/>
              <a:buAutoNum type="arabicPeriod" startAt="2"/>
            </a:pPr>
            <a:endParaRPr lang="en-GB" sz="2000" dirty="0">
              <a:latin typeface="Comic Sans MS" pitchFamily="66" charset="0"/>
            </a:endParaRPr>
          </a:p>
        </p:txBody>
      </p:sp>
      <p:pic>
        <p:nvPicPr>
          <p:cNvPr id="1030" name="Picture 6" descr="http://www.romaniangifts.com/files_/medium/20051129103018_dove%20bu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429000"/>
            <a:ext cx="1714500" cy="1714500"/>
          </a:xfrm>
          <a:prstGeom prst="rect">
            <a:avLst/>
          </a:prstGeom>
          <a:noFill/>
        </p:spPr>
      </p:pic>
      <p:pic>
        <p:nvPicPr>
          <p:cNvPr id="1032" name="Picture 8" descr="http://www.knorr.ca/en/images/gallery/knorr_produc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5301208"/>
            <a:ext cx="5076081" cy="1434050"/>
          </a:xfrm>
          <a:prstGeom prst="rect">
            <a:avLst/>
          </a:prstGeom>
          <a:noFill/>
        </p:spPr>
      </p:pic>
      <p:pic>
        <p:nvPicPr>
          <p:cNvPr id="1036" name="Picture 12" descr="http://im.rediff.com/money/2010/mar/08produc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3505200"/>
            <a:ext cx="1368152" cy="1368152"/>
          </a:xfrm>
          <a:prstGeom prst="rect">
            <a:avLst/>
          </a:prstGeom>
          <a:noFill/>
        </p:spPr>
      </p:pic>
      <p:pic>
        <p:nvPicPr>
          <p:cNvPr id="1038" name="Picture 14" descr="http://www.mysupermarket.co.uk/Images/ExternalImages/ProductsDetailed/88/017288.jpg?ts=63405636490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5301208"/>
            <a:ext cx="617355" cy="1129308"/>
          </a:xfrm>
          <a:prstGeom prst="rect">
            <a:avLst/>
          </a:prstGeom>
          <a:noFill/>
        </p:spPr>
      </p:pic>
      <p:sp>
        <p:nvSpPr>
          <p:cNvPr id="12" name="Oval Callout 11"/>
          <p:cNvSpPr/>
          <p:nvPr/>
        </p:nvSpPr>
        <p:spPr>
          <a:xfrm>
            <a:off x="6084168" y="1772816"/>
            <a:ext cx="2808312" cy="1224136"/>
          </a:xfrm>
          <a:prstGeom prst="wedgeEllipseCallout">
            <a:avLst>
              <a:gd name="adj1" fmla="val -23160"/>
              <a:gd name="adj2" fmla="val 10740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 these brands are owned by 1 company – Unilever.</a:t>
            </a:r>
            <a:endParaRPr lang="en-GB" dirty="0"/>
          </a:p>
        </p:txBody>
      </p:sp>
      <p:pic>
        <p:nvPicPr>
          <p:cNvPr id="16386" name="Picture 2" descr="http://t1.gstatic.com/images?q=tbn:ANd9GcQo9alVObg_BrMwJxWPquIimAWzNzxls8mFxI06XQCa3biDvG7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653136"/>
            <a:ext cx="1256877" cy="1937396"/>
          </a:xfrm>
          <a:prstGeom prst="rect">
            <a:avLst/>
          </a:prstGeom>
          <a:noFill/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28600" y="3048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Types of branding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44824"/>
            <a:ext cx="4862264" cy="433965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It encourages customer loyalty.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Companies are able to charge higher prices.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Retailers want to stock top-selling brands.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latin typeface="Comic Sans MS" pitchFamily="66" charset="0"/>
            </a:endParaRPr>
          </a:p>
        </p:txBody>
      </p:sp>
      <p:pic>
        <p:nvPicPr>
          <p:cNvPr id="17410" name="Picture 2" descr="http://www.nataliedee.com/030804/y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00808"/>
            <a:ext cx="3333750" cy="3848101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048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Advantages of strong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 branding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6048672" cy="366254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Higher promotion costs to gain recognition.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Constant promotion</a:t>
            </a:r>
          </a:p>
          <a:p>
            <a:r>
              <a:rPr lang="en-GB" sz="3200" dirty="0" smtClean="0">
                <a:latin typeface="Calibri"/>
                <a:cs typeface="Calibri"/>
              </a:rPr>
              <a:t> is necessary.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A single bad event may affect all products.</a:t>
            </a:r>
            <a:endParaRPr lang="en-GB" sz="3000" dirty="0" smtClean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>
                <a:latin typeface="Calibri"/>
                <a:cs typeface="Calibri"/>
              </a:rPr>
              <a:t>Brand names have to be protected by being registered worldwide.</a:t>
            </a:r>
          </a:p>
        </p:txBody>
      </p:sp>
      <p:pic>
        <p:nvPicPr>
          <p:cNvPr id="18434" name="Picture 2" descr="http://www.nataliedee.com/061004/hell-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420888"/>
            <a:ext cx="4026304" cy="1754319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8600" y="3048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Disadvantages of strong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 branding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76400"/>
            <a:ext cx="8064896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alibri"/>
                <a:cs typeface="Calibri"/>
              </a:rPr>
              <a:t>There are several ways in which businesses can differentiate their product from their competition:</a:t>
            </a:r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51723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alibri"/>
                <a:cs typeface="Calibri"/>
              </a:rPr>
              <a:t>A unique selling point is when an a product has an important feature that other products do not have. Having a USP is the ultimate form of product differentiation.</a:t>
            </a:r>
            <a:endParaRPr lang="en-GB" dirty="0">
              <a:latin typeface="Calibri"/>
              <a:cs typeface="Calibri"/>
            </a:endParaRPr>
          </a:p>
        </p:txBody>
      </p:sp>
      <p:pic>
        <p:nvPicPr>
          <p:cNvPr id="19460" name="Picture 4" descr="http://designapplause.com/wp-content/xG58hlz9/2010/11/dyson-dc26-sid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819400"/>
            <a:ext cx="3737271" cy="2590800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8600" y="3048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latin typeface="Lucida Handwriting" pitchFamily="-112" charset="0"/>
                <a:ea typeface="ＭＳ Ｐゴシック" pitchFamily="-112" charset="-128"/>
                <a:cs typeface="ＭＳ Ｐゴシック" pitchFamily="-112" charset="-128"/>
              </a:rPr>
              <a:t>Differentiation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Handwriting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2743200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Logo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Name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Quality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Content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Packaging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cs typeface="Calibri"/>
              </a:rPr>
              <a:t>Design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24400"/>
            <a:ext cx="4343400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203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Branding &amp; Differentiation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Research Machines plc.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jgoodgame</dc:creator>
  <cp:lastModifiedBy>Jessica Goodgame</cp:lastModifiedBy>
  <cp:revision>33</cp:revision>
  <dcterms:created xsi:type="dcterms:W3CDTF">2014-04-16T14:33:08Z</dcterms:created>
  <dcterms:modified xsi:type="dcterms:W3CDTF">2014-04-16T14:33:51Z</dcterms:modified>
</cp:coreProperties>
</file>