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CEA831A-38B9-4870-B922-9A9923126700}"/>
              </a:ext>
            </a:extLst>
          </p:cNvPr>
          <p:cNvSpPr/>
          <p:nvPr/>
        </p:nvSpPr>
        <p:spPr>
          <a:xfrm>
            <a:off x="0" y="4206240"/>
            <a:ext cx="12191996" cy="265176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A3F07D-A752-47CC-8EA3-386925B694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0120" y="640080"/>
            <a:ext cx="10268711" cy="3227832"/>
          </a:xfrm>
        </p:spPr>
        <p:txBody>
          <a:bodyPr anchor="b" anchorCtr="1"/>
          <a:lstStyle>
            <a:lvl1pPr algn="ctr">
              <a:defRPr sz="8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EF7F4E4-64C6-4AF0-87F3-38BA39F0AF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0120" y="4526280"/>
            <a:ext cx="10268711" cy="1508760"/>
          </a:xfrm>
        </p:spPr>
        <p:txBody>
          <a:bodyPr anchorCtr="1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5C0CFC7D-AAE3-43FF-8BB8-F9538E1C58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EFF3CCA-D3FE-44B0-BD5E-E16E7C7B126B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E3D2BFD3-1C6D-4152-B9F3-EC3E891A39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97086787-AAD2-4268-8391-6C483B9A00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9596C93-3C56-4692-AA4D-749728AE87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22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CB34-2165-44C5-B826-56D623A791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FF321-1DDA-4F7A-BDA5-64F03E3FA19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0731A72-8E1D-4B78-8998-B42B20F925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4EFF81-FB92-4AB0-BA36-143C15DC9841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E1ABC1D-86B8-4E64-8C2F-0D4950570E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BF29574-D762-4735-91A3-7E1E00532F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C1F7F4-A73E-4CFF-B3DA-D8E8F364FA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3252523-C6A4-4D3E-A71D-0E78C1370CE4}"/>
              </a:ext>
            </a:extLst>
          </p:cNvPr>
          <p:cNvSpPr/>
          <p:nvPr/>
        </p:nvSpPr>
        <p:spPr>
          <a:xfrm>
            <a:off x="7108271" y="0"/>
            <a:ext cx="5083725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Vertical Title 1">
            <a:extLst>
              <a:ext uri="{FF2B5EF4-FFF2-40B4-BE49-F238E27FC236}">
                <a16:creationId xmlns:a16="http://schemas.microsoft.com/office/drawing/2014/main" id="{167D2B5E-F5E8-4ADC-9DE7-4E5350EADF3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751743" y="643463"/>
            <a:ext cx="3477088" cy="5533491"/>
          </a:xfrm>
        </p:spPr>
        <p:txBody>
          <a:bodyPr vert="eaVert" tIns="91440" bIns="91440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50F985C2-8CC8-4E0C-93F9-28250801168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60120" y="643463"/>
            <a:ext cx="5504688" cy="5533491"/>
          </a:xfrm>
        </p:spPr>
        <p:txBody>
          <a:bodyPr vert="eaVert" tIns="91440" bIns="9144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EE12EF8-4418-48BF-A6D6-6CB9A70B75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617893" y="6356351"/>
            <a:ext cx="2522802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53023FB-2B48-489B-8619-DADA23F03125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080C46-E949-4743-8B82-6EFB747517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6839C9C-BB73-419B-ACF1-C3BE220EB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1BE7F1A-527B-4C13-92CA-31C06C430F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4834-7140-4C76-8FB3-3CE67BAAF4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CDE53-F49A-4C0E-8D69-FE9EEFDB198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D4550B1-A7CD-4ABD-AA68-B53B450D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0A548-3C93-4D55-903B-9B46BC204052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D1FDFFB-3278-4A18-B402-2743067C23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60B6077-6BC6-432E-A2CB-75ADD3F12B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B5C547-8E3B-4A35-AC4F-230D4C3A61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238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3364045-AF73-4C88-839E-E082605367B2}"/>
              </a:ext>
            </a:extLst>
          </p:cNvPr>
          <p:cNvSpPr/>
          <p:nvPr/>
        </p:nvSpPr>
        <p:spPr>
          <a:xfrm>
            <a:off x="0" y="0"/>
            <a:ext cx="12191996" cy="42249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BE08AC-B6FD-400F-9BD9-E61FDE18F0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120" y="768096"/>
            <a:ext cx="10268711" cy="3136391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4CCFE5-DB68-4804-B046-CF227AE349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0120" y="4544568"/>
            <a:ext cx="10268711" cy="1545336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0C235483-09AA-4042-B108-BF55FF1644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87547-B241-45D6-A40F-3E5FF33EDD94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BB25239F-E04F-4360-A9DD-0D3EAA38AF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642596EC-A074-47A2-ABBD-5A71A5687D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5EF29B-7454-40F3-AF0E-BD9AC37EEF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2C58-AD96-4CCD-AE0D-E02FCCA803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F502-792E-4643-83C8-42961ACA85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0120" y="2587751"/>
            <a:ext cx="4815843" cy="35935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749A3-44AD-46AE-B479-A0653B50D0E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12988" y="2583372"/>
            <a:ext cx="4815843" cy="35935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A8459B4B-5EAE-40AF-9899-04E8950EFD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7BD0CB-7C80-4FCB-BC6C-52ECF277C883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6C41BF3E-24FE-45BF-B56A-453E1E34CD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9BECE909-6329-49B3-803A-6C6A6C0194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3EFE1-9F61-47D0-A73D-CB03CBB50C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BB9A74-D4BD-45D8-BCBD-40DC8692DF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0120" y="2587751"/>
            <a:ext cx="4818888" cy="892052"/>
          </a:xfrm>
        </p:spPr>
        <p:txBody>
          <a:bodyPr anchor="ctr"/>
          <a:lstStyle>
            <a:lvl1pPr>
              <a:defRPr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015C83E-BBA1-4739-87BC-3AB68DA3AFD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60120" y="3594533"/>
            <a:ext cx="4818888" cy="25868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A93102B-D209-4AD9-9D1E-C809A5502B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9944" y="2587751"/>
            <a:ext cx="4818888" cy="892052"/>
          </a:xfrm>
        </p:spPr>
        <p:txBody>
          <a:bodyPr anchor="ctr"/>
          <a:lstStyle>
            <a:lvl1pPr>
              <a:defRPr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9826A1A-D895-4E35-A5B9-D86AD4CD4B9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09944" y="3594533"/>
            <a:ext cx="4818888" cy="25868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9E00802A-1FE7-4B02-A609-06F8EF5E6F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485C5B-6F54-45ED-A4C7-F652E93DE842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93FDAF46-96D9-44FB-8482-131F2D909E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DB815B53-F011-4D32-A0E3-0FBAFFE6A6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6AC6F6-02A6-4386-9340-501968CFFE33}" type="slidenum">
              <a:t>‹#›</a:t>
            </a:fld>
            <a:endParaRPr lang="en-US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CB4DB9C5-9E4B-4D3F-8A67-7D07E42EEB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2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7379-98D8-43F5-8C34-D47B56BEFA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953AAD0E-34F9-460E-A1E8-50AD3F6063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69CC20-25B9-4D8D-88E7-19EFD26D0B86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451AFF2-4843-47F5-9F0D-A9604C2DD4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62222C1E-0F3B-415E-8B61-275088AAC2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ACF41-1847-42A6-A168-6CD50F72B4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5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3272922-45DD-4B37-AC30-500F5C6B6A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8BDF9F-1AA6-48B1-8B5A-A61ABAFA2128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B74C94E-A37B-4C56-A241-B3CAD0CBA2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6C4AFE4-7985-4936-B704-8B269E9001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026461-D314-4C39-A3B3-88D4F36410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7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D0C734-8B53-4187-ABA2-6DACBD7A124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183184" y="2591848"/>
            <a:ext cx="6045647" cy="3593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2F21D50-8BD6-4EC6-90F3-B602A8F79C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0120" y="2591848"/>
            <a:ext cx="3811904" cy="3277136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491354B8-63FB-4388-AA19-84652F5EFD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2371DC-9245-4E1E-BF98-44C8665F3763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31B8235-1BF4-4087-A4B8-000A6A619A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B3A09ED-5255-4A92-B397-C9351981F5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7A8AE1-0B28-4243-873A-B96A1C9A7B56}" type="slidenum">
              <a:t>‹#›</a:t>
            </a:fld>
            <a:endParaRPr lang="en-US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A65C16A0-CCA2-4874-B0AE-50A2937CF2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90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E7F792C-626E-401F-AB17-B2C6C3EA20E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2267712"/>
            <a:ext cx="6571472" cy="4590288"/>
          </a:xfrm>
          <a:solidFill>
            <a:srgbClr val="D9D9D9"/>
          </a:solidFill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DD11075-DB0A-4B9C-A4C9-A510B621CF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5967" y="2587751"/>
            <a:ext cx="3992855" cy="3593591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7DA2F9A6-CE18-4775-A92F-2943ED35EE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B79B76-CFBA-429B-85AB-083025FB0F75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A5C0887A-4D9A-4804-BEEB-C4FA7E5DA1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7D336AC-8BA0-4E47-AC22-4FE4673972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68EBC-9829-486C-BFB3-62FB90CC3F11}" type="slidenum"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6C8B07-AADD-4FA8-9298-D6B4D905FE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33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C070BD0-C73E-4DA0-B34D-9E2B615764E8}"/>
              </a:ext>
            </a:extLst>
          </p:cNvPr>
          <p:cNvSpPr/>
          <p:nvPr/>
        </p:nvSpPr>
        <p:spPr>
          <a:xfrm>
            <a:off x="0" y="0"/>
            <a:ext cx="12191996" cy="2264987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D9A231F-D715-46B1-8C66-95472B728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120" y="317818"/>
            <a:ext cx="10268711" cy="17007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F53653-49D8-4982-B2CA-0E0FFFA32B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0120" y="2587751"/>
            <a:ext cx="10268711" cy="3593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FB8DDE-B3ED-4F5D-93B2-E3794239F4C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903720" y="6356351"/>
            <a:ext cx="323697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50" baseline="0">
                <a:solidFill>
                  <a:srgbClr val="000000"/>
                </a:solidFill>
                <a:uFillTx/>
                <a:latin typeface="Franklin Gothic Medium"/>
              </a:defRPr>
            </a:lvl1pPr>
          </a:lstStyle>
          <a:p>
            <a:pPr lvl="0"/>
            <a:fld id="{B166C0F9-355E-4D32-B27F-D0BEF98BFE53}" type="datetime1">
              <a:rPr lang="en-US"/>
              <a:pPr lvl="0"/>
              <a:t>3/8/2021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52366D-52C1-4CB3-8F71-7304C429781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60120" y="6356351"/>
            <a:ext cx="55046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all" spc="50" baseline="0">
                <a:solidFill>
                  <a:srgbClr val="000000"/>
                </a:solidFill>
                <a:uFillTx/>
                <a:latin typeface="Franklin Gothic Medium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35643-065D-4DE8-A899-851D844679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96144" y="6356351"/>
            <a:ext cx="9326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defRPr>
            </a:lvl1pPr>
          </a:lstStyle>
          <a:p>
            <a:pPr lvl="0"/>
            <a:fld id="{EEDFB2F6-6080-4B86-9E8C-7080F961EE0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600" b="0" i="0" u="none" strike="noStrike" kern="1200" cap="all" spc="120" baseline="0">
          <a:solidFill>
            <a:srgbClr val="FFFFFF"/>
          </a:solidFill>
          <a:uFillTx/>
          <a:latin typeface="Franklin Gothic Demi Cond"/>
        </a:defRPr>
      </a:lvl1pPr>
    </p:titleStyle>
    <p:bodyStyle>
      <a:lvl1pPr marL="0" marR="0" lvl="0" indent="0" algn="l" defTabSz="914400" rtl="0" fontAlgn="auto" hangingPunct="1">
        <a:lnSpc>
          <a:spcPct val="101000"/>
        </a:lnSpc>
        <a:spcBef>
          <a:spcPts val="700"/>
        </a:spcBef>
        <a:spcAft>
          <a:spcPts val="700"/>
        </a:spcAft>
        <a:buNone/>
        <a:tabLst/>
        <a:defRPr lang="en-US" sz="2600" b="0" i="0" u="none" strike="noStrike" kern="1200" cap="none" spc="50" baseline="0">
          <a:solidFill>
            <a:srgbClr val="000000"/>
          </a:solidFill>
          <a:uFillTx/>
          <a:latin typeface="Franklin Gothic Medium"/>
        </a:defRPr>
      </a:lvl1pPr>
      <a:lvl2pPr marL="274320" marR="0" lvl="1" indent="-274320" algn="l" defTabSz="914400" rtl="0" fontAlgn="auto" hangingPunct="1">
        <a:lnSpc>
          <a:spcPct val="101000"/>
        </a:lnSpc>
        <a:spcBef>
          <a:spcPts val="400"/>
        </a:spcBef>
        <a:spcAft>
          <a:spcPts val="400"/>
        </a:spcAft>
        <a:buSzPct val="100000"/>
        <a:buFont typeface="Wingdings" pitchFamily="2"/>
        <a:buChar char="§"/>
        <a:tabLst/>
        <a:defRPr lang="en-US" sz="2300" b="0" i="0" u="none" strike="noStrike" kern="1200" cap="none" spc="50" baseline="0">
          <a:solidFill>
            <a:srgbClr val="000000"/>
          </a:solidFill>
          <a:uFillTx/>
          <a:latin typeface="Franklin Gothic Medium"/>
        </a:defRPr>
      </a:lvl2pPr>
      <a:lvl3pPr marL="274320" marR="0" lvl="2" indent="0" algn="l" defTabSz="914400" rtl="0" fontAlgn="auto" hangingPunct="1">
        <a:lnSpc>
          <a:spcPct val="101000"/>
        </a:lnSpc>
        <a:spcBef>
          <a:spcPts val="400"/>
        </a:spcBef>
        <a:spcAft>
          <a:spcPts val="400"/>
        </a:spcAft>
        <a:buNone/>
        <a:tabLst/>
        <a:defRPr lang="en-US" sz="1800" b="1" i="0" u="none" strike="noStrike" kern="1200" cap="none" spc="50" baseline="0">
          <a:solidFill>
            <a:srgbClr val="000000"/>
          </a:solidFill>
          <a:uFillTx/>
          <a:latin typeface="Franklin Gothic Medium"/>
        </a:defRPr>
      </a:lvl3pPr>
      <a:lvl4pPr marL="594360" marR="0" lvl="3" indent="-274320" algn="l" defTabSz="914400" rtl="0" fontAlgn="auto" hangingPunct="1">
        <a:lnSpc>
          <a:spcPct val="101000"/>
        </a:lnSpc>
        <a:spcBef>
          <a:spcPts val="400"/>
        </a:spcBef>
        <a:spcAft>
          <a:spcPts val="400"/>
        </a:spcAft>
        <a:buSzPct val="100000"/>
        <a:buFont typeface="Wingdings" pitchFamily="2"/>
        <a:buChar char="§"/>
        <a:tabLst/>
        <a:defRPr lang="en-US" sz="1800" b="0" i="0" u="none" strike="noStrike" kern="1200" cap="none" spc="50" baseline="0">
          <a:solidFill>
            <a:srgbClr val="000000"/>
          </a:solidFill>
          <a:uFillTx/>
          <a:latin typeface="Franklin Gothic Medium"/>
        </a:defRPr>
      </a:lvl4pPr>
      <a:lvl5pPr marL="594360" marR="0" lvl="4" indent="0" algn="l" defTabSz="914400" rtl="0" fontAlgn="auto" hangingPunct="1">
        <a:lnSpc>
          <a:spcPct val="101000"/>
        </a:lnSpc>
        <a:spcBef>
          <a:spcPts val="400"/>
        </a:spcBef>
        <a:spcAft>
          <a:spcPts val="400"/>
        </a:spcAft>
        <a:buNone/>
        <a:tabLst/>
        <a:defRPr lang="en-US" sz="1800" b="1" i="0" u="none" strike="noStrike" kern="1200" cap="none" spc="50" baseline="0">
          <a:solidFill>
            <a:srgbClr val="000000"/>
          </a:solidFill>
          <a:uFillTx/>
          <a:latin typeface="Franklin Gothic Medium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PzWnljCpL0&amp;t=262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geewomen.co.uk/stop-the-new-detention-centre/" TargetMode="External"/><Relationship Id="rId2" Type="http://schemas.openxmlformats.org/officeDocument/2006/relationships/hyperlink" Target="https://www.change.org/p/make-street-harassment-a-criminal-offence-in-the-uk?utm_source=grow&amp;utm_medium=medi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jones@qehs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A6C289D6-0CC1-44EE-A0D6-23D005569D3A}"/>
              </a:ext>
            </a:extLst>
          </p:cNvPr>
          <p:cNvSpPr>
            <a:spLocks noMove="1" noResize="1"/>
          </p:cNvSpPr>
          <p:nvPr/>
        </p:nvSpPr>
        <p:spPr>
          <a:xfrm>
            <a:off x="1527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714743D2-AF83-49B5-8239-82E4FB712395}"/>
              </a:ext>
            </a:extLst>
          </p:cNvPr>
          <p:cNvSpPr>
            <a:spLocks noMove="1" noResize="1"/>
          </p:cNvSpPr>
          <p:nvPr/>
        </p:nvSpPr>
        <p:spPr>
          <a:xfrm>
            <a:off x="4654296" y="0"/>
            <a:ext cx="7537700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8D420C-C970-4BA6-BDEC-C89633F68B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45016" y="640080"/>
            <a:ext cx="6393256" cy="5569162"/>
          </a:xfrm>
        </p:spPr>
        <p:txBody>
          <a:bodyPr anchor="ctr" anchorCtr="0"/>
          <a:lstStyle/>
          <a:p>
            <a:pPr lvl="0" algn="l"/>
            <a:r>
              <a:rPr lang="en-GB" sz="7500">
                <a:solidFill>
                  <a:srgbClr val="FFFFFF"/>
                </a:solidFill>
              </a:rPr>
              <a:t>International women's day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F62106A-AFFA-44DD-A80C-7A23C9F5AF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0120" y="436882"/>
            <a:ext cx="3199220" cy="5569162"/>
          </a:xfrm>
        </p:spPr>
        <p:txBody>
          <a:bodyPr anchor="ctr" anchorCtr="0"/>
          <a:lstStyle/>
          <a:p>
            <a:pPr lvl="0" algn="l"/>
            <a:r>
              <a:rPr lang="en-GB">
                <a:solidFill>
                  <a:srgbClr val="000000"/>
                </a:solidFill>
              </a:rPr>
              <a:t>Monday 8</a:t>
            </a:r>
            <a:r>
              <a:rPr lang="en-GB" baseline="30000">
                <a:solidFill>
                  <a:srgbClr val="000000"/>
                </a:solidFill>
              </a:rPr>
              <a:t>th</a:t>
            </a:r>
            <a:r>
              <a:rPr lang="en-GB">
                <a:solidFill>
                  <a:srgbClr val="000000"/>
                </a:solidFill>
              </a:rPr>
              <a:t> March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7E9C-244A-4219-BE67-E8A52DAEF9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en-GB" sz="5900"/>
              <a:t>What is international women’s 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15655-36FF-47B2-A3EB-AACBDF83977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/>
              <a:t>It is a day for celebrating social, economic, cultural and political achievements of women. 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/>
              <a:t>It is also a very important day to raise awareness about equality and fundraise for female-focused charities. </a:t>
            </a:r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2170EC97-62AD-4287-B855-BEA19D7C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44348" y="4229740"/>
            <a:ext cx="2062438" cy="23104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4327-5047-4B26-94EB-F5EAB3FAF7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This years theme: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9BE1-F4FF-4627-BC75-C59D6999B9D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/>
              <a:t>This years theme is ‘choose to challenge.’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/>
              <a:t>We are responsible for our actions and thoughts. We can choose to call out any gender bias or inequality.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/>
              <a:t>The purpose of IWD is provide a platform for those making a positive change to women and their rights. 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89BE-49F0-4FA5-80A5-3726BEEA16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en-GB" sz="5900"/>
              <a:t>Video on international women’s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8FBD7-D5B3-420F-BE99-742EF213546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This video explores the significance of International Women’s day and why it so important. </a:t>
            </a:r>
          </a:p>
          <a:p>
            <a:pPr lvl="0"/>
            <a:r>
              <a:rPr lang="en-GB">
                <a:hlinkClick r:id="rId2"/>
              </a:rPr>
              <a:t>What Is International Women's Day? – YouTube</a:t>
            </a:r>
            <a:r>
              <a:rPr lang="en-GB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75CD-581F-4DE7-B533-6CA845786E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What we can do to help?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87EB-FED7-49A7-BC93-4EFD79D2220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SzPct val="100000"/>
            </a:pPr>
            <a:r>
              <a:rPr lang="en-GB" dirty="0"/>
              <a:t>There are many ways we can get involved. These include: signing petitions, donating to fundraisers and learning more about the issues. </a:t>
            </a:r>
          </a:p>
          <a:p>
            <a:pPr lvl="0">
              <a:buSzPct val="100000"/>
            </a:pPr>
            <a:r>
              <a:rPr lang="en-GB" dirty="0"/>
              <a:t>Here are two things you can do today to support women’s rights</a:t>
            </a:r>
          </a:p>
          <a:p>
            <a:pPr marL="514350" lvl="0" indent="-514350">
              <a:buSzPct val="100000"/>
              <a:buFont typeface="+mj-lt"/>
              <a:buAutoNum type="arabicParenR"/>
            </a:pPr>
            <a:r>
              <a:rPr lang="en-GB" dirty="0">
                <a:hlinkClick r:id="rId2"/>
              </a:rPr>
              <a:t>Petition · Make Public Sexual Harassment a Criminal Offence in the UK · Change.org</a:t>
            </a:r>
            <a:endParaRPr lang="en-GB" dirty="0"/>
          </a:p>
          <a:p>
            <a:pPr marL="514350" lvl="0" indent="-514350">
              <a:buSzPct val="100000"/>
              <a:buFont typeface="+mj-lt"/>
              <a:buAutoNum type="arabicParenR"/>
            </a:pPr>
            <a:r>
              <a:rPr lang="en-GB" dirty="0">
                <a:hlinkClick r:id="rId3"/>
              </a:rPr>
              <a:t>https://www.refugeewomen.co.uk/stop-the-new-detention-centre/</a:t>
            </a:r>
            <a:endParaRPr lang="en-GB" dirty="0"/>
          </a:p>
          <a:p>
            <a:pPr marL="457200" lvl="0" indent="-457200">
              <a:buSzPct val="100000"/>
              <a:buFont typeface="Arial" pitchFamily="34"/>
              <a:buChar char="•"/>
            </a:pPr>
            <a:endParaRPr lang="en-GB" dirty="0"/>
          </a:p>
          <a:p>
            <a:pPr lvl="0">
              <a:buSzPct val="100000"/>
            </a:pPr>
            <a:endParaRPr lang="en-GB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C39F273-B67A-4374-BA36-C4E97F16A7A1}"/>
              </a:ext>
            </a:extLst>
          </p:cNvPr>
          <p:cNvSpPr/>
          <p:nvPr/>
        </p:nvSpPr>
        <p:spPr>
          <a:xfrm>
            <a:off x="10313043" y="3715473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5970-886C-4129-9E94-5F393FAC1F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en-GB" sz="5900"/>
              <a:t>Name these Inspirational women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44869FF2-456E-4D68-992A-442C2EF5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181"/>
          <a:stretch>
            <a:fillRect/>
          </a:stretch>
        </p:blipFill>
        <p:spPr>
          <a:xfrm>
            <a:off x="284972" y="2375912"/>
            <a:ext cx="1804175" cy="21240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3B3B1896-D84D-4278-9365-9FC7E4D06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04502" y="2370143"/>
            <a:ext cx="1835072" cy="2315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8615DCA3-0790-400E-9009-7974A2933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70929" y="2375912"/>
            <a:ext cx="2247896" cy="2247896"/>
          </a:xfrm>
        </p:spPr>
      </p:pic>
      <p:pic>
        <p:nvPicPr>
          <p:cNvPr id="6" name="Picture 8" descr="See the source image">
            <a:extLst>
              <a:ext uri="{FF2B5EF4-FFF2-40B4-BE49-F238E27FC236}">
                <a16:creationId xmlns:a16="http://schemas.microsoft.com/office/drawing/2014/main" id="{CE7AD50D-575C-422E-ACAE-DE19D82E7A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48467" y="2412873"/>
            <a:ext cx="2147312" cy="21473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 descr="See the source image">
            <a:extLst>
              <a:ext uri="{FF2B5EF4-FFF2-40B4-BE49-F238E27FC236}">
                <a16:creationId xmlns:a16="http://schemas.microsoft.com/office/drawing/2014/main" id="{D5DFD8FB-C7C3-40D1-ABA6-1A4FD52EAA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7632"/>
          <a:stretch>
            <a:fillRect/>
          </a:stretch>
        </p:blipFill>
        <p:spPr>
          <a:xfrm>
            <a:off x="10358981" y="4809707"/>
            <a:ext cx="1680594" cy="18243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4" descr="See the source image">
            <a:extLst>
              <a:ext uri="{FF2B5EF4-FFF2-40B4-BE49-F238E27FC236}">
                <a16:creationId xmlns:a16="http://schemas.microsoft.com/office/drawing/2014/main" id="{8926FCBE-0234-49E7-8613-A6E1C2A1F0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472" r="24020"/>
          <a:stretch>
            <a:fillRect/>
          </a:stretch>
        </p:blipFill>
        <p:spPr>
          <a:xfrm>
            <a:off x="306900" y="4780016"/>
            <a:ext cx="1851001" cy="1883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 descr="See the source image">
            <a:extLst>
              <a:ext uri="{FF2B5EF4-FFF2-40B4-BE49-F238E27FC236}">
                <a16:creationId xmlns:a16="http://schemas.microsoft.com/office/drawing/2014/main" id="{1F4F6B24-5E38-4C5C-A45B-0E847BCC3B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404" b="13399"/>
          <a:stretch>
            <a:fillRect/>
          </a:stretch>
        </p:blipFill>
        <p:spPr>
          <a:xfrm>
            <a:off x="7413232" y="2336145"/>
            <a:ext cx="2488804" cy="23832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 descr="See the source image">
            <a:extLst>
              <a:ext uri="{FF2B5EF4-FFF2-40B4-BE49-F238E27FC236}">
                <a16:creationId xmlns:a16="http://schemas.microsoft.com/office/drawing/2014/main" id="{6D0B68CF-4E36-4D9E-97E0-5EDB465F941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903469" y="4914900"/>
            <a:ext cx="2279425" cy="17092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0" descr="See the source image">
            <a:extLst>
              <a:ext uri="{FF2B5EF4-FFF2-40B4-BE49-F238E27FC236}">
                <a16:creationId xmlns:a16="http://schemas.microsoft.com/office/drawing/2014/main" id="{1901FC5F-6735-4829-9DE3-64FA23C048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3813" r="-1"/>
          <a:stretch>
            <a:fillRect/>
          </a:stretch>
        </p:blipFill>
        <p:spPr>
          <a:xfrm>
            <a:off x="7561109" y="4839397"/>
            <a:ext cx="2359993" cy="18243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EE1814A5-8441-4D3F-8FF1-199E40678EB4}"/>
              </a:ext>
            </a:extLst>
          </p:cNvPr>
          <p:cNvSpPr txBox="1"/>
          <p:nvPr/>
        </p:nvSpPr>
        <p:spPr>
          <a:xfrm>
            <a:off x="-20939" y="2261896"/>
            <a:ext cx="54768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1.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A3CD373E-A2CF-40BF-9717-57579D0FA1C1}"/>
              </a:ext>
            </a:extLst>
          </p:cNvPr>
          <p:cNvSpPr txBox="1"/>
          <p:nvPr/>
        </p:nvSpPr>
        <p:spPr>
          <a:xfrm>
            <a:off x="2066397" y="2269476"/>
            <a:ext cx="72390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2.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2E7AC11-5E36-4106-A699-CEABA126B4CA}"/>
              </a:ext>
            </a:extLst>
          </p:cNvPr>
          <p:cNvSpPr txBox="1"/>
          <p:nvPr/>
        </p:nvSpPr>
        <p:spPr>
          <a:xfrm>
            <a:off x="4618835" y="2291376"/>
            <a:ext cx="72390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3.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C2EA09BC-542E-4365-A588-9B891F5EC1F7}"/>
              </a:ext>
            </a:extLst>
          </p:cNvPr>
          <p:cNvSpPr txBox="1"/>
          <p:nvPr/>
        </p:nvSpPr>
        <p:spPr>
          <a:xfrm>
            <a:off x="7090650" y="2293214"/>
            <a:ext cx="89535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4.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240AC1D1-0C55-4AFE-A69A-9D9EAC07FE5E}"/>
              </a:ext>
            </a:extLst>
          </p:cNvPr>
          <p:cNvSpPr txBox="1"/>
          <p:nvPr/>
        </p:nvSpPr>
        <p:spPr>
          <a:xfrm>
            <a:off x="9890177" y="2285021"/>
            <a:ext cx="5278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5.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7E45C94C-25BA-4D5D-93F3-907CC2B74411}"/>
              </a:ext>
            </a:extLst>
          </p:cNvPr>
          <p:cNvSpPr txBox="1"/>
          <p:nvPr/>
        </p:nvSpPr>
        <p:spPr>
          <a:xfrm>
            <a:off x="0" y="4800892"/>
            <a:ext cx="54768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6.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7FC95CD4-84A6-4472-A4E3-975598ADB1BE}"/>
              </a:ext>
            </a:extLst>
          </p:cNvPr>
          <p:cNvSpPr txBox="1"/>
          <p:nvPr/>
        </p:nvSpPr>
        <p:spPr>
          <a:xfrm>
            <a:off x="4606646" y="4783683"/>
            <a:ext cx="48657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8.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B8A448D4-AF31-429F-AA3A-E795017FC604}"/>
              </a:ext>
            </a:extLst>
          </p:cNvPr>
          <p:cNvSpPr txBox="1"/>
          <p:nvPr/>
        </p:nvSpPr>
        <p:spPr>
          <a:xfrm>
            <a:off x="7248777" y="4783683"/>
            <a:ext cx="57909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9.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91A082D0-B01D-42BC-A0CA-2F074BEEB958}"/>
              </a:ext>
            </a:extLst>
          </p:cNvPr>
          <p:cNvSpPr txBox="1"/>
          <p:nvPr/>
        </p:nvSpPr>
        <p:spPr>
          <a:xfrm>
            <a:off x="9924312" y="4741136"/>
            <a:ext cx="59883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10.</a:t>
            </a:r>
          </a:p>
        </p:txBody>
      </p:sp>
      <p:pic>
        <p:nvPicPr>
          <p:cNvPr id="21" name="Picture 22" descr="See the source image">
            <a:extLst>
              <a:ext uri="{FF2B5EF4-FFF2-40B4-BE49-F238E27FC236}">
                <a16:creationId xmlns:a16="http://schemas.microsoft.com/office/drawing/2014/main" id="{8E1F139D-15E8-445D-A09E-F4ADC428FF4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9211" b="5184"/>
          <a:stretch>
            <a:fillRect/>
          </a:stretch>
        </p:blipFill>
        <p:spPr>
          <a:xfrm>
            <a:off x="2600398" y="4790340"/>
            <a:ext cx="2041699" cy="18862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8822A67A-BF4E-44A3-A711-0551CF28F4F0}"/>
              </a:ext>
            </a:extLst>
          </p:cNvPr>
          <p:cNvSpPr txBox="1"/>
          <p:nvPr/>
        </p:nvSpPr>
        <p:spPr>
          <a:xfrm>
            <a:off x="2157901" y="4839397"/>
            <a:ext cx="39603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Medium"/>
              </a:rPr>
              <a:t>7.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5D49-13B5-49F0-8F76-3F97523363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CE0E-4CB2-4EBE-BBE6-8D84B241653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SzPct val="100000"/>
              <a:buFont typeface="Arial" pitchFamily="34"/>
              <a:buAutoNum type="arabicPeriod"/>
            </a:pPr>
            <a:r>
              <a:rPr lang="en-GB"/>
              <a:t>Serena Williams                 6. Taylor Swift</a:t>
            </a:r>
          </a:p>
          <a:p>
            <a:pPr marL="514350" lvl="0" indent="-514350">
              <a:buSzPct val="100000"/>
              <a:buFont typeface="Arial" pitchFamily="34"/>
              <a:buAutoNum type="arabicPeriod"/>
            </a:pPr>
            <a:r>
              <a:rPr lang="en-GB"/>
              <a:t>Malala Yousafzai                7. Emmeline Pankhurst</a:t>
            </a:r>
          </a:p>
          <a:p>
            <a:pPr marL="514350" lvl="0" indent="-514350">
              <a:buSzPct val="100000"/>
              <a:buFont typeface="Arial" pitchFamily="34"/>
              <a:buAutoNum type="arabicPeriod"/>
            </a:pPr>
            <a:r>
              <a:rPr lang="en-GB"/>
              <a:t>Marie Curie                         8. Jacinda Ardern</a:t>
            </a:r>
          </a:p>
          <a:p>
            <a:pPr marL="514350" lvl="0" indent="-514350">
              <a:buSzPct val="100000"/>
              <a:buFont typeface="Arial" pitchFamily="34"/>
              <a:buAutoNum type="arabicPeriod"/>
            </a:pPr>
            <a:r>
              <a:rPr lang="en-GB"/>
              <a:t>Rosa Parks                         9. Emma Watson</a:t>
            </a:r>
          </a:p>
          <a:p>
            <a:pPr marL="514350" lvl="0" indent="-514350">
              <a:buSzPct val="100000"/>
              <a:buFont typeface="Arial" pitchFamily="34"/>
              <a:buAutoNum type="arabicPeriod"/>
            </a:pPr>
            <a:r>
              <a:rPr lang="en-GB"/>
              <a:t>Greta Thunberg                  10. Michelle Obama </a:t>
            </a:r>
          </a:p>
          <a:p>
            <a:pPr marL="514350" lvl="0" indent="-514350">
              <a:buSzPct val="100000"/>
              <a:buFont typeface="Arial" pitchFamily="34"/>
              <a:buAutoNum type="arabicPeriod"/>
            </a:pP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4807-D495-4908-892B-D504149C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QEHS Human Rights group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7597-E309-477C-8F9C-A375B2B77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Human Rights Group is meeting virtually after school on Mondays on Teams at the moment. If you’d like to come along, send </a:t>
            </a:r>
            <a:r>
              <a:rPr lang="en-US" dirty="0" err="1"/>
              <a:t>Mr</a:t>
            </a:r>
            <a:r>
              <a:rPr lang="en-US" dirty="0"/>
              <a:t> Jones an email (</a:t>
            </a:r>
            <a:r>
              <a:rPr lang="en-US" dirty="0">
                <a:hlinkClick r:id="rId2"/>
              </a:rPr>
              <a:t>djones@qehs.net</a:t>
            </a:r>
            <a:r>
              <a:rPr lang="en-US" dirty="0"/>
              <a:t>) and he’ll add you to the group.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354943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306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International women's day</vt:lpstr>
      <vt:lpstr>What is international women’s day? </vt:lpstr>
      <vt:lpstr>This years theme:</vt:lpstr>
      <vt:lpstr>Video on international women’s day</vt:lpstr>
      <vt:lpstr>What we can do to help? </vt:lpstr>
      <vt:lpstr>Name these Inspirational women</vt:lpstr>
      <vt:lpstr>Answers:</vt:lpstr>
      <vt:lpstr>QEHS Human Rights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women's day</dc:title>
  <dc:creator>Tim Stienlet</dc:creator>
  <cp:lastModifiedBy>David Jones</cp:lastModifiedBy>
  <cp:revision>7</cp:revision>
  <dcterms:created xsi:type="dcterms:W3CDTF">2021-03-08T14:16:59Z</dcterms:created>
  <dcterms:modified xsi:type="dcterms:W3CDTF">2021-03-08T17:54:50Z</dcterms:modified>
</cp:coreProperties>
</file>