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16"/>
  </p:notesMasterIdLst>
  <p:sldIdLst>
    <p:sldId id="256" r:id="rId2"/>
    <p:sldId id="257" r:id="rId3"/>
    <p:sldId id="272" r:id="rId4"/>
    <p:sldId id="273" r:id="rId5"/>
    <p:sldId id="274" r:id="rId6"/>
    <p:sldId id="275" r:id="rId7"/>
    <p:sldId id="277" r:id="rId8"/>
    <p:sldId id="283" r:id="rId9"/>
    <p:sldId id="276" r:id="rId10"/>
    <p:sldId id="278" r:id="rId11"/>
    <p:sldId id="279" r:id="rId12"/>
    <p:sldId id="280" r:id="rId13"/>
    <p:sldId id="281" r:id="rId14"/>
    <p:sldId id="28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8904D3-1247-46FC-ADA4-D56617DCD217}" v="14" dt="2021-09-26T16:23:16.267"/>
    <p1510:client id="{DB98111A-5623-2936-B412-865343A2C58C}" v="35" dt="2021-09-27T14:04:05.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CE606-94F9-40EB-9246-42ACB1A25579}" type="datetimeFigureOut">
              <a:rPr lang="en-GB" smtClean="0"/>
              <a:t>28/09/2021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615A1-E352-4E91-9C2D-D567D3F59D25}" type="slidenum">
              <a:rPr lang="en-GB" smtClean="0"/>
              <a:t>‹#›</a:t>
            </a:fld>
            <a:endParaRPr lang="en-GB"/>
          </a:p>
        </p:txBody>
      </p:sp>
    </p:spTree>
    <p:extLst>
      <p:ext uri="{BB962C8B-B14F-4D97-AF65-F5344CB8AC3E}">
        <p14:creationId xmlns:p14="http://schemas.microsoft.com/office/powerpoint/2010/main" val="3349966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7F184B-1AF3-4EE6-9590-6FF50A2E169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35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F184B-1AF3-4EE6-9590-6FF50A2E169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50564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F184B-1AF3-4EE6-9590-6FF50A2E169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156946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7F184B-1AF3-4EE6-9590-6FF50A2E169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171723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7F184B-1AF3-4EE6-9590-6FF50A2E169D}" type="datetimeFigureOut">
              <a:rPr lang="en-GB" smtClean="0"/>
              <a:t>28/09/2021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C2C134-C8CE-4164-B37A-4F3BB43FA90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2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7F184B-1AF3-4EE6-9590-6FF50A2E169D}"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179283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7F184B-1AF3-4EE6-9590-6FF50A2E169D}" type="datetimeFigureOut">
              <a:rPr lang="en-GB" smtClean="0"/>
              <a:t>28/09/2021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363789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7F184B-1AF3-4EE6-9590-6FF50A2E169D}" type="datetimeFigureOut">
              <a:rPr lang="en-GB" smtClean="0"/>
              <a:t>28/09/2021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217709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77F184B-1AF3-4EE6-9590-6FF50A2E169D}" type="datetimeFigureOut">
              <a:rPr lang="en-GB" smtClean="0"/>
              <a:t>28/09/2021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222130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77F184B-1AF3-4EE6-9590-6FF50A2E169D}" type="datetimeFigureOut">
              <a:rPr lang="en-GB" smtClean="0"/>
              <a:t>28/09/2021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0C2C134-C8CE-4164-B37A-4F3BB43FA902}" type="slidenum">
              <a:rPr lang="en-GB" smtClean="0"/>
              <a:t>‹#›</a:t>
            </a:fld>
            <a:endParaRPr lang="en-GB"/>
          </a:p>
        </p:txBody>
      </p:sp>
    </p:spTree>
    <p:extLst>
      <p:ext uri="{BB962C8B-B14F-4D97-AF65-F5344CB8AC3E}">
        <p14:creationId xmlns:p14="http://schemas.microsoft.com/office/powerpoint/2010/main" val="317286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77F184B-1AF3-4EE6-9590-6FF50A2E169D}" type="datetimeFigureOut">
              <a:rPr lang="en-GB" smtClean="0"/>
              <a:t>28/09/2021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C2C134-C8CE-4164-B37A-4F3BB43FA902}" type="slidenum">
              <a:rPr lang="en-GB" smtClean="0"/>
              <a:t>‹#›</a:t>
            </a:fld>
            <a:endParaRPr lang="en-GB"/>
          </a:p>
        </p:txBody>
      </p:sp>
    </p:spTree>
    <p:extLst>
      <p:ext uri="{BB962C8B-B14F-4D97-AF65-F5344CB8AC3E}">
        <p14:creationId xmlns:p14="http://schemas.microsoft.com/office/powerpoint/2010/main" val="10896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77F184B-1AF3-4EE6-9590-6FF50A2E169D}" type="datetimeFigureOut">
              <a:rPr lang="en-GB" smtClean="0"/>
              <a:t>28/09/2021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0C2C134-C8CE-4164-B37A-4F3BB43FA90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320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DB91-07E5-44C3-8EAD-64A64BBD678F}"/>
              </a:ext>
            </a:extLst>
          </p:cNvPr>
          <p:cNvSpPr>
            <a:spLocks noGrp="1"/>
          </p:cNvSpPr>
          <p:nvPr>
            <p:ph type="ctrTitle"/>
          </p:nvPr>
        </p:nvSpPr>
        <p:spPr/>
        <p:txBody>
          <a:bodyPr/>
          <a:lstStyle/>
          <a:p>
            <a:r>
              <a:rPr lang="en-GB" dirty="0"/>
              <a:t>How to do just about anything…</a:t>
            </a:r>
            <a:endParaRPr lang="en-GB" dirty="0">
              <a:solidFill>
                <a:srgbClr val="002855"/>
              </a:solidFill>
            </a:endParaRPr>
          </a:p>
        </p:txBody>
      </p:sp>
      <p:sp>
        <p:nvSpPr>
          <p:cNvPr id="3" name="Subtitle 2">
            <a:extLst>
              <a:ext uri="{FF2B5EF4-FFF2-40B4-BE49-F238E27FC236}">
                <a16:creationId xmlns:a16="http://schemas.microsoft.com/office/drawing/2014/main" id="{5052A665-58EE-41D0-B0D6-98A144292E54}"/>
              </a:ext>
            </a:extLst>
          </p:cNvPr>
          <p:cNvSpPr>
            <a:spLocks noGrp="1"/>
          </p:cNvSpPr>
          <p:nvPr>
            <p:ph type="subTitle" idx="1"/>
          </p:nvPr>
        </p:nvSpPr>
        <p:spPr/>
        <p:txBody>
          <a:bodyPr vert="horz" lIns="91440" tIns="45720" rIns="91440" bIns="45720" rtlCol="0" anchor="t">
            <a:normAutofit/>
          </a:bodyPr>
          <a:lstStyle/>
          <a:p>
            <a:r>
              <a:rPr lang="en-US" dirty="0"/>
              <a:t>Involving school computer systems…</a:t>
            </a:r>
          </a:p>
          <a:p>
            <a:r>
              <a:rPr lang="en-US" dirty="0">
                <a:cs typeface="Calibri Light"/>
              </a:rPr>
              <a:t>Click Start to Begin</a:t>
            </a:r>
          </a:p>
        </p:txBody>
      </p:sp>
      <p:pic>
        <p:nvPicPr>
          <p:cNvPr id="5" name="Picture 4">
            <a:extLst>
              <a:ext uri="{FF2B5EF4-FFF2-40B4-BE49-F238E27FC236}">
                <a16:creationId xmlns:a16="http://schemas.microsoft.com/office/drawing/2014/main" id="{63B0A680-7C0E-40EE-AB49-CB12BE2D0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486" y="121165"/>
            <a:ext cx="2629168" cy="753301"/>
          </a:xfrm>
          <a:prstGeom prst="rect">
            <a:avLst/>
          </a:prstGeom>
        </p:spPr>
      </p:pic>
      <p:sp>
        <p:nvSpPr>
          <p:cNvPr id="4" name="Rectangle 3">
            <a:hlinkClick r:id="rId3" action="ppaction://hlinksldjump"/>
            <a:extLst>
              <a:ext uri="{FF2B5EF4-FFF2-40B4-BE49-F238E27FC236}">
                <a16:creationId xmlns:a16="http://schemas.microsoft.com/office/drawing/2014/main" id="{6371D363-4994-4768-BFEE-23716C99C82E}"/>
              </a:ext>
            </a:extLst>
          </p:cNvPr>
          <p:cNvSpPr/>
          <p:nvPr/>
        </p:nvSpPr>
        <p:spPr>
          <a:xfrm>
            <a:off x="7898732" y="4668253"/>
            <a:ext cx="3140242" cy="1245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Start</a:t>
            </a:r>
          </a:p>
        </p:txBody>
      </p:sp>
    </p:spTree>
    <p:extLst>
      <p:ext uri="{BB962C8B-B14F-4D97-AF65-F5344CB8AC3E}">
        <p14:creationId xmlns:p14="http://schemas.microsoft.com/office/powerpoint/2010/main" val="3800282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p:txBody>
          <a:bodyPr/>
          <a:lstStyle/>
          <a:p>
            <a:r>
              <a:rPr lang="en-US" dirty="0">
                <a:solidFill>
                  <a:srgbClr val="002855"/>
                </a:solidFill>
              </a:rPr>
              <a:t>Accessing Teams</a:t>
            </a:r>
            <a:endParaRPr lang="en-GB" dirty="0">
              <a:solidFill>
                <a:srgbClr val="002855"/>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1097280" y="1845734"/>
            <a:ext cx="5364032" cy="4023360"/>
          </a:xfrm>
        </p:spPr>
        <p:txBody>
          <a:bodyPr/>
          <a:lstStyle/>
          <a:p>
            <a:r>
              <a:rPr lang="en-GB" dirty="0">
                <a:solidFill>
                  <a:srgbClr val="002855"/>
                </a:solidFill>
              </a:rPr>
              <a:t>From office.com you can click on the Teams icon to access the web version of Teams. If you are asked to login, use your school </a:t>
            </a:r>
            <a:r>
              <a:rPr lang="en-GB" dirty="0">
                <a:solidFill>
                  <a:srgbClr val="002855"/>
                </a:solidFill>
                <a:hlinkClick r:id="rId2" action="ppaction://hlinksldjump"/>
              </a:rPr>
              <a:t>email</a:t>
            </a:r>
            <a:r>
              <a:rPr lang="en-GB" dirty="0">
                <a:solidFill>
                  <a:srgbClr val="002855"/>
                </a:solidFill>
              </a:rPr>
              <a:t> and password </a:t>
            </a:r>
          </a:p>
          <a:p>
            <a:endParaRPr lang="en-GB" dirty="0">
              <a:solidFill>
                <a:srgbClr val="002855"/>
              </a:solidFill>
            </a:endParaRPr>
          </a:p>
          <a:p>
            <a:r>
              <a:rPr lang="en-GB" dirty="0">
                <a:solidFill>
                  <a:srgbClr val="002855"/>
                </a:solidFill>
              </a:rPr>
              <a:t>You may be asked if you want to download the Teams app. This tends to work slightly better but is not compulsory. </a:t>
            </a:r>
          </a:p>
        </p:txBody>
      </p:sp>
      <p:pic>
        <p:nvPicPr>
          <p:cNvPr id="4" name="Picture 3">
            <a:extLst>
              <a:ext uri="{FF2B5EF4-FFF2-40B4-BE49-F238E27FC236}">
                <a16:creationId xmlns:a16="http://schemas.microsoft.com/office/drawing/2014/main" id="{32DC170A-9D8A-460B-B928-6F1E53648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486" y="121165"/>
            <a:ext cx="2629168" cy="753301"/>
          </a:xfrm>
          <a:prstGeom prst="rect">
            <a:avLst/>
          </a:prstGeom>
        </p:spPr>
      </p:pic>
      <p:pic>
        <p:nvPicPr>
          <p:cNvPr id="1026" name="Picture 2">
            <a:extLst>
              <a:ext uri="{FF2B5EF4-FFF2-40B4-BE49-F238E27FC236}">
                <a16:creationId xmlns:a16="http://schemas.microsoft.com/office/drawing/2014/main" id="{A2646BAB-873C-46B1-AEC1-ADF8BE249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7291" y="1902798"/>
            <a:ext cx="738020" cy="68638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hlinkClick r:id="rId5" action="ppaction://hlinksldjump"/>
            <a:extLst>
              <a:ext uri="{FF2B5EF4-FFF2-40B4-BE49-F238E27FC236}">
                <a16:creationId xmlns:a16="http://schemas.microsoft.com/office/drawing/2014/main" id="{11944E28-7179-439B-9604-FBBCD750B511}"/>
              </a:ext>
            </a:extLst>
          </p:cNvPr>
          <p:cNvSpPr/>
          <p:nvPr/>
        </p:nvSpPr>
        <p:spPr>
          <a:xfrm>
            <a:off x="9065795" y="5083342"/>
            <a:ext cx="1937084" cy="84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Contents</a:t>
            </a:r>
          </a:p>
        </p:txBody>
      </p:sp>
    </p:spTree>
    <p:extLst>
      <p:ext uri="{BB962C8B-B14F-4D97-AF65-F5344CB8AC3E}">
        <p14:creationId xmlns:p14="http://schemas.microsoft.com/office/powerpoint/2010/main" val="3311777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p:txBody>
          <a:bodyPr/>
          <a:lstStyle/>
          <a:p>
            <a:r>
              <a:rPr lang="en-US" dirty="0">
                <a:solidFill>
                  <a:srgbClr val="002855"/>
                </a:solidFill>
              </a:rPr>
              <a:t>Meetings in Teams</a:t>
            </a:r>
            <a:endParaRPr lang="en-GB" dirty="0">
              <a:solidFill>
                <a:srgbClr val="002855"/>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1097280" y="1845734"/>
            <a:ext cx="5364032" cy="4023360"/>
          </a:xfrm>
        </p:spPr>
        <p:txBody>
          <a:bodyPr>
            <a:normAutofit lnSpcReduction="10000"/>
          </a:bodyPr>
          <a:lstStyle/>
          <a:p>
            <a:pPr marL="457200" indent="-457200">
              <a:buFont typeface="+mj-lt"/>
              <a:buAutoNum type="arabicPeriod"/>
            </a:pPr>
            <a:r>
              <a:rPr lang="en-GB" dirty="0">
                <a:solidFill>
                  <a:srgbClr val="002855"/>
                </a:solidFill>
              </a:rPr>
              <a:t>Most meetings you will be asked to join can be accessed from the calendar tab on the side of the screen. </a:t>
            </a:r>
          </a:p>
          <a:p>
            <a:pPr marL="457200" indent="-457200">
              <a:buFont typeface="+mj-lt"/>
              <a:buAutoNum type="arabicPeriod"/>
            </a:pPr>
            <a:r>
              <a:rPr lang="en-GB" dirty="0">
                <a:solidFill>
                  <a:srgbClr val="002855"/>
                </a:solidFill>
              </a:rPr>
              <a:t>To access a meeting, click the lesson and choose join</a:t>
            </a:r>
          </a:p>
          <a:p>
            <a:pPr marL="457200" indent="-457200">
              <a:buFont typeface="+mj-lt"/>
              <a:buAutoNum type="arabicPeriod"/>
            </a:pPr>
            <a:r>
              <a:rPr lang="en-GB" dirty="0">
                <a:solidFill>
                  <a:srgbClr val="002855"/>
                </a:solidFill>
              </a:rPr>
              <a:t>Make sure your camera and mic are turned off. You can choose different sound sources (e.g. built in speaker or Bluetooth headset) by clicking the button next to customised setup.</a:t>
            </a:r>
          </a:p>
          <a:p>
            <a:pPr marL="457200" indent="-457200">
              <a:buFont typeface="+mj-lt"/>
              <a:buAutoNum type="arabicPeriod"/>
            </a:pPr>
            <a:r>
              <a:rPr lang="en-GB" dirty="0">
                <a:solidFill>
                  <a:srgbClr val="002855"/>
                </a:solidFill>
              </a:rPr>
              <a:t>In the meeting you will be expected to contribute, possibly through the chat box. If there are problems with this, please email your teacher to let them know. </a:t>
            </a:r>
          </a:p>
        </p:txBody>
      </p:sp>
      <p:pic>
        <p:nvPicPr>
          <p:cNvPr id="4" name="Picture 3">
            <a:extLst>
              <a:ext uri="{FF2B5EF4-FFF2-40B4-BE49-F238E27FC236}">
                <a16:creationId xmlns:a16="http://schemas.microsoft.com/office/drawing/2014/main" id="{32DC170A-9D8A-460B-B928-6F1E53648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486" y="121165"/>
            <a:ext cx="2629168" cy="753301"/>
          </a:xfrm>
          <a:prstGeom prst="rect">
            <a:avLst/>
          </a:prstGeom>
        </p:spPr>
      </p:pic>
      <p:pic>
        <p:nvPicPr>
          <p:cNvPr id="6" name="Picture 5">
            <a:extLst>
              <a:ext uri="{FF2B5EF4-FFF2-40B4-BE49-F238E27FC236}">
                <a16:creationId xmlns:a16="http://schemas.microsoft.com/office/drawing/2014/main" id="{185DC3C6-5D85-4AC2-A536-581FE2373CFC}"/>
              </a:ext>
            </a:extLst>
          </p:cNvPr>
          <p:cNvPicPr>
            <a:picLocks noChangeAspect="1"/>
          </p:cNvPicPr>
          <p:nvPr/>
        </p:nvPicPr>
        <p:blipFill>
          <a:blip r:embed="rId3"/>
          <a:stretch>
            <a:fillRect/>
          </a:stretch>
        </p:blipFill>
        <p:spPr>
          <a:xfrm>
            <a:off x="6533357" y="1845734"/>
            <a:ext cx="581106" cy="4391638"/>
          </a:xfrm>
          <a:prstGeom prst="rect">
            <a:avLst/>
          </a:prstGeom>
        </p:spPr>
      </p:pic>
      <p:pic>
        <p:nvPicPr>
          <p:cNvPr id="8" name="Picture 7">
            <a:extLst>
              <a:ext uri="{FF2B5EF4-FFF2-40B4-BE49-F238E27FC236}">
                <a16:creationId xmlns:a16="http://schemas.microsoft.com/office/drawing/2014/main" id="{25F59F1B-F17C-4202-851C-4BD599E94E38}"/>
              </a:ext>
            </a:extLst>
          </p:cNvPr>
          <p:cNvPicPr>
            <a:picLocks noChangeAspect="1"/>
          </p:cNvPicPr>
          <p:nvPr/>
        </p:nvPicPr>
        <p:blipFill>
          <a:blip r:embed="rId4"/>
          <a:stretch>
            <a:fillRect/>
          </a:stretch>
        </p:blipFill>
        <p:spPr>
          <a:xfrm>
            <a:off x="7186507" y="1788624"/>
            <a:ext cx="3762645" cy="2235940"/>
          </a:xfrm>
          <a:prstGeom prst="rect">
            <a:avLst/>
          </a:prstGeom>
        </p:spPr>
      </p:pic>
      <p:pic>
        <p:nvPicPr>
          <p:cNvPr id="10" name="Picture 9">
            <a:extLst>
              <a:ext uri="{FF2B5EF4-FFF2-40B4-BE49-F238E27FC236}">
                <a16:creationId xmlns:a16="http://schemas.microsoft.com/office/drawing/2014/main" id="{CD843299-483D-4F11-852E-98F25F3AF36C}"/>
              </a:ext>
            </a:extLst>
          </p:cNvPr>
          <p:cNvPicPr>
            <a:picLocks noChangeAspect="1"/>
          </p:cNvPicPr>
          <p:nvPr/>
        </p:nvPicPr>
        <p:blipFill>
          <a:blip r:embed="rId5"/>
          <a:stretch>
            <a:fillRect/>
          </a:stretch>
        </p:blipFill>
        <p:spPr>
          <a:xfrm>
            <a:off x="7186507" y="4075828"/>
            <a:ext cx="2892425" cy="1498828"/>
          </a:xfrm>
          <a:prstGeom prst="rect">
            <a:avLst/>
          </a:prstGeom>
        </p:spPr>
      </p:pic>
      <p:sp>
        <p:nvSpPr>
          <p:cNvPr id="12" name="Rectangle 11">
            <a:hlinkClick r:id="rId6" action="ppaction://hlinksldjump"/>
            <a:extLst>
              <a:ext uri="{FF2B5EF4-FFF2-40B4-BE49-F238E27FC236}">
                <a16:creationId xmlns:a16="http://schemas.microsoft.com/office/drawing/2014/main" id="{4F621AA6-FFB4-4702-B75C-C533E130041E}"/>
              </a:ext>
            </a:extLst>
          </p:cNvPr>
          <p:cNvSpPr/>
          <p:nvPr/>
        </p:nvSpPr>
        <p:spPr>
          <a:xfrm>
            <a:off x="10150976" y="5444981"/>
            <a:ext cx="1937084" cy="84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Contents</a:t>
            </a:r>
          </a:p>
        </p:txBody>
      </p:sp>
    </p:spTree>
    <p:extLst>
      <p:ext uri="{BB962C8B-B14F-4D97-AF65-F5344CB8AC3E}">
        <p14:creationId xmlns:p14="http://schemas.microsoft.com/office/powerpoint/2010/main" val="3010373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p:txBody>
          <a:bodyPr/>
          <a:lstStyle/>
          <a:p>
            <a:r>
              <a:rPr lang="en-US" dirty="0">
                <a:solidFill>
                  <a:srgbClr val="002855"/>
                </a:solidFill>
              </a:rPr>
              <a:t>Assignments in Teams</a:t>
            </a:r>
            <a:endParaRPr lang="en-GB" dirty="0">
              <a:solidFill>
                <a:srgbClr val="002855"/>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1097280" y="1845734"/>
            <a:ext cx="5364032" cy="4023360"/>
          </a:xfrm>
        </p:spPr>
        <p:txBody>
          <a:bodyPr>
            <a:normAutofit fontScale="85000" lnSpcReduction="10000"/>
          </a:bodyPr>
          <a:lstStyle/>
          <a:p>
            <a:pPr marL="457200" indent="-457200">
              <a:buFont typeface="+mj-lt"/>
              <a:buAutoNum type="arabicPeriod"/>
            </a:pPr>
            <a:r>
              <a:rPr lang="en-GB" dirty="0">
                <a:solidFill>
                  <a:srgbClr val="002855"/>
                </a:solidFill>
              </a:rPr>
              <a:t>Your teacher may set work through Teams even during normal teaching times. To access this, click ‘Assignments’ on the left hand menu. </a:t>
            </a:r>
          </a:p>
          <a:p>
            <a:pPr marL="457200" indent="-457200">
              <a:buFont typeface="+mj-lt"/>
              <a:buAutoNum type="arabicPeriod"/>
            </a:pPr>
            <a:r>
              <a:rPr lang="en-GB" dirty="0">
                <a:solidFill>
                  <a:srgbClr val="002855"/>
                </a:solidFill>
              </a:rPr>
              <a:t>Choose the assignment you wish to work on</a:t>
            </a:r>
          </a:p>
          <a:p>
            <a:pPr marL="457200" indent="-457200">
              <a:buFont typeface="+mj-lt"/>
              <a:buAutoNum type="arabicPeriod"/>
            </a:pPr>
            <a:r>
              <a:rPr lang="en-GB" dirty="0">
                <a:solidFill>
                  <a:srgbClr val="002855"/>
                </a:solidFill>
              </a:rPr>
              <a:t>There will be instructions and may be files/links to help you with the work in the ‘Reference materials’ section</a:t>
            </a:r>
          </a:p>
          <a:p>
            <a:pPr marL="457200" indent="-457200">
              <a:buFont typeface="+mj-lt"/>
              <a:buAutoNum type="arabicPeriod"/>
            </a:pPr>
            <a:r>
              <a:rPr lang="en-GB" dirty="0">
                <a:solidFill>
                  <a:srgbClr val="002855"/>
                </a:solidFill>
              </a:rPr>
              <a:t>There may be a sheet in the ‘My work’ section for you to work on, or you may need to upload your own work with the ‘Add work’ link. </a:t>
            </a:r>
          </a:p>
          <a:p>
            <a:pPr marL="457200" indent="-457200">
              <a:buFont typeface="+mj-lt"/>
              <a:buAutoNum type="arabicPeriod"/>
            </a:pPr>
            <a:r>
              <a:rPr lang="en-GB" dirty="0">
                <a:solidFill>
                  <a:srgbClr val="002855"/>
                </a:solidFill>
              </a:rPr>
              <a:t>You can add files from your OneDrive, a New File (you can add Word, PowerPoint or Excel files) or your can upload from the computer you’re working on</a:t>
            </a:r>
          </a:p>
          <a:p>
            <a:pPr marL="457200" indent="-457200">
              <a:buFont typeface="+mj-lt"/>
              <a:buAutoNum type="arabicPeriod"/>
            </a:pPr>
            <a:r>
              <a:rPr lang="en-GB" dirty="0">
                <a:solidFill>
                  <a:srgbClr val="002855"/>
                </a:solidFill>
              </a:rPr>
              <a:t>Make sure to ‘turn in’ your work so your teacher can send feedback </a:t>
            </a:r>
          </a:p>
          <a:p>
            <a:pPr marL="457200" indent="-457200">
              <a:buFont typeface="+mj-lt"/>
              <a:buAutoNum type="arabicPeriod"/>
            </a:pPr>
            <a:endParaRPr lang="en-GB" dirty="0">
              <a:solidFill>
                <a:srgbClr val="002855"/>
              </a:solidFill>
            </a:endParaRPr>
          </a:p>
          <a:p>
            <a:pPr marL="457200" indent="-457200">
              <a:buFont typeface="+mj-lt"/>
              <a:buAutoNum type="arabicPeriod"/>
            </a:pPr>
            <a:endParaRPr lang="en-GB" dirty="0">
              <a:solidFill>
                <a:srgbClr val="002855"/>
              </a:solidFill>
            </a:endParaRPr>
          </a:p>
          <a:p>
            <a:pPr marL="457200" indent="-457200">
              <a:buFont typeface="+mj-lt"/>
              <a:buAutoNum type="arabicPeriod"/>
            </a:pPr>
            <a:endParaRPr lang="en-GB" dirty="0">
              <a:solidFill>
                <a:srgbClr val="002855"/>
              </a:solidFill>
            </a:endParaRPr>
          </a:p>
        </p:txBody>
      </p:sp>
      <p:pic>
        <p:nvPicPr>
          <p:cNvPr id="4" name="Picture 3">
            <a:extLst>
              <a:ext uri="{FF2B5EF4-FFF2-40B4-BE49-F238E27FC236}">
                <a16:creationId xmlns:a16="http://schemas.microsoft.com/office/drawing/2014/main" id="{32DC170A-9D8A-460B-B928-6F1E53648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486" y="121165"/>
            <a:ext cx="2629168" cy="753301"/>
          </a:xfrm>
          <a:prstGeom prst="rect">
            <a:avLst/>
          </a:prstGeom>
        </p:spPr>
      </p:pic>
      <p:pic>
        <p:nvPicPr>
          <p:cNvPr id="7" name="Picture 6">
            <a:extLst>
              <a:ext uri="{FF2B5EF4-FFF2-40B4-BE49-F238E27FC236}">
                <a16:creationId xmlns:a16="http://schemas.microsoft.com/office/drawing/2014/main" id="{1EFA41AA-F7C1-4A0B-AABB-D18E7DEBA762}"/>
              </a:ext>
            </a:extLst>
          </p:cNvPr>
          <p:cNvPicPr>
            <a:picLocks noChangeAspect="1"/>
          </p:cNvPicPr>
          <p:nvPr/>
        </p:nvPicPr>
        <p:blipFill>
          <a:blip r:embed="rId3"/>
          <a:stretch>
            <a:fillRect/>
          </a:stretch>
        </p:blipFill>
        <p:spPr>
          <a:xfrm>
            <a:off x="6657185" y="1902798"/>
            <a:ext cx="453878" cy="4023361"/>
          </a:xfrm>
          <a:prstGeom prst="rect">
            <a:avLst/>
          </a:prstGeom>
        </p:spPr>
      </p:pic>
      <p:pic>
        <p:nvPicPr>
          <p:cNvPr id="11" name="Picture 10">
            <a:extLst>
              <a:ext uri="{FF2B5EF4-FFF2-40B4-BE49-F238E27FC236}">
                <a16:creationId xmlns:a16="http://schemas.microsoft.com/office/drawing/2014/main" id="{1943BCC9-49EA-4E5B-A24F-4C63D39D2C00}"/>
              </a:ext>
            </a:extLst>
          </p:cNvPr>
          <p:cNvPicPr>
            <a:picLocks noChangeAspect="1"/>
          </p:cNvPicPr>
          <p:nvPr/>
        </p:nvPicPr>
        <p:blipFill rotWithShape="1">
          <a:blip r:embed="rId4">
            <a:extLst>
              <a:ext uri="{28A0092B-C50C-407E-A947-70E740481C1C}">
                <a14:useLocalDpi xmlns:a14="http://schemas.microsoft.com/office/drawing/2010/main" val="0"/>
              </a:ext>
            </a:extLst>
          </a:blip>
          <a:srcRect l="7059" t="27267" r="1453" b="57047"/>
          <a:stretch/>
        </p:blipFill>
        <p:spPr>
          <a:xfrm>
            <a:off x="7306936" y="1902798"/>
            <a:ext cx="4660228" cy="480651"/>
          </a:xfrm>
          <a:prstGeom prst="rect">
            <a:avLst/>
          </a:prstGeom>
          <a:ln w="25400">
            <a:solidFill>
              <a:srgbClr val="FF0000"/>
            </a:solidFill>
          </a:ln>
          <a:effectLst>
            <a:glow rad="139700">
              <a:srgbClr val="FF0000">
                <a:alpha val="40000"/>
              </a:srgbClr>
            </a:glow>
          </a:effectLst>
        </p:spPr>
      </p:pic>
      <p:pic>
        <p:nvPicPr>
          <p:cNvPr id="12" name="Picture 11">
            <a:extLst>
              <a:ext uri="{FF2B5EF4-FFF2-40B4-BE49-F238E27FC236}">
                <a16:creationId xmlns:a16="http://schemas.microsoft.com/office/drawing/2014/main" id="{280754DE-E167-4492-9F1A-54F78352911A}"/>
              </a:ext>
            </a:extLst>
          </p:cNvPr>
          <p:cNvPicPr>
            <a:picLocks noChangeAspect="1"/>
          </p:cNvPicPr>
          <p:nvPr/>
        </p:nvPicPr>
        <p:blipFill>
          <a:blip r:embed="rId5"/>
          <a:stretch>
            <a:fillRect/>
          </a:stretch>
        </p:blipFill>
        <p:spPr>
          <a:xfrm>
            <a:off x="7306936" y="2472464"/>
            <a:ext cx="3091036" cy="2141439"/>
          </a:xfrm>
          <a:prstGeom prst="rect">
            <a:avLst/>
          </a:prstGeom>
        </p:spPr>
      </p:pic>
      <p:pic>
        <p:nvPicPr>
          <p:cNvPr id="14" name="Picture 13">
            <a:extLst>
              <a:ext uri="{FF2B5EF4-FFF2-40B4-BE49-F238E27FC236}">
                <a16:creationId xmlns:a16="http://schemas.microsoft.com/office/drawing/2014/main" id="{DC433748-2220-46C4-8555-2EA356559ED1}"/>
              </a:ext>
            </a:extLst>
          </p:cNvPr>
          <p:cNvPicPr>
            <a:picLocks noChangeAspect="1"/>
          </p:cNvPicPr>
          <p:nvPr/>
        </p:nvPicPr>
        <p:blipFill>
          <a:blip r:embed="rId6"/>
          <a:stretch>
            <a:fillRect/>
          </a:stretch>
        </p:blipFill>
        <p:spPr>
          <a:xfrm>
            <a:off x="10397972" y="2609374"/>
            <a:ext cx="1689839" cy="3259720"/>
          </a:xfrm>
          <a:prstGeom prst="rect">
            <a:avLst/>
          </a:prstGeom>
        </p:spPr>
      </p:pic>
      <p:sp>
        <p:nvSpPr>
          <p:cNvPr id="15" name="Oval 14">
            <a:extLst>
              <a:ext uri="{FF2B5EF4-FFF2-40B4-BE49-F238E27FC236}">
                <a16:creationId xmlns:a16="http://schemas.microsoft.com/office/drawing/2014/main" id="{5CE7BD1C-CF6D-4769-97FE-07B53F0ED1E9}"/>
              </a:ext>
            </a:extLst>
          </p:cNvPr>
          <p:cNvSpPr/>
          <p:nvPr/>
        </p:nvSpPr>
        <p:spPr>
          <a:xfrm>
            <a:off x="7273090" y="4355431"/>
            <a:ext cx="703847" cy="3065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Connector: Curved 16">
            <a:extLst>
              <a:ext uri="{FF2B5EF4-FFF2-40B4-BE49-F238E27FC236}">
                <a16:creationId xmlns:a16="http://schemas.microsoft.com/office/drawing/2014/main" id="{0C27FB1C-4C77-4FFC-877B-3EF1C1AAB9DF}"/>
              </a:ext>
            </a:extLst>
          </p:cNvPr>
          <p:cNvCxnSpPr>
            <a:cxnSpLocks/>
            <a:stCxn id="15" idx="4"/>
          </p:cNvCxnSpPr>
          <p:nvPr/>
        </p:nvCxnSpPr>
        <p:spPr>
          <a:xfrm rot="5400000" flipH="1" flipV="1">
            <a:off x="8198121" y="2380645"/>
            <a:ext cx="1708276" cy="2854491"/>
          </a:xfrm>
          <a:prstGeom prst="curvedConnector4">
            <a:avLst>
              <a:gd name="adj1" fmla="val -13382"/>
              <a:gd name="adj2" fmla="val 56164"/>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Rectangle 19">
            <a:hlinkClick r:id="rId7" action="ppaction://hlinksldjump"/>
            <a:extLst>
              <a:ext uri="{FF2B5EF4-FFF2-40B4-BE49-F238E27FC236}">
                <a16:creationId xmlns:a16="http://schemas.microsoft.com/office/drawing/2014/main" id="{EA06BB6F-3D1C-42F3-A7F9-56370E31E8B0}"/>
              </a:ext>
            </a:extLst>
          </p:cNvPr>
          <p:cNvSpPr/>
          <p:nvPr/>
        </p:nvSpPr>
        <p:spPr>
          <a:xfrm>
            <a:off x="7976937" y="5390148"/>
            <a:ext cx="1937084" cy="84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Contents</a:t>
            </a:r>
          </a:p>
        </p:txBody>
      </p:sp>
    </p:spTree>
    <p:extLst>
      <p:ext uri="{BB962C8B-B14F-4D97-AF65-F5344CB8AC3E}">
        <p14:creationId xmlns:p14="http://schemas.microsoft.com/office/powerpoint/2010/main" val="291011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1097280" y="263527"/>
            <a:ext cx="10058400" cy="1450757"/>
          </a:xfrm>
        </p:spPr>
        <p:txBody>
          <a:bodyPr/>
          <a:lstStyle/>
          <a:p>
            <a:r>
              <a:rPr lang="en-US" dirty="0">
                <a:solidFill>
                  <a:srgbClr val="002855"/>
                </a:solidFill>
              </a:rPr>
              <a:t>Class Files and Class Notebook. </a:t>
            </a:r>
            <a:endParaRPr lang="en-GB" dirty="0">
              <a:solidFill>
                <a:srgbClr val="002855"/>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1097280" y="1845734"/>
            <a:ext cx="5364032" cy="4023360"/>
          </a:xfrm>
        </p:spPr>
        <p:txBody>
          <a:bodyPr>
            <a:normAutofit/>
          </a:bodyPr>
          <a:lstStyle/>
          <a:p>
            <a:pPr marL="457200" indent="-457200">
              <a:buFont typeface="+mj-lt"/>
              <a:buAutoNum type="arabicPeriod"/>
            </a:pPr>
            <a:r>
              <a:rPr lang="en-GB" dirty="0">
                <a:solidFill>
                  <a:srgbClr val="002855"/>
                </a:solidFill>
              </a:rPr>
              <a:t>To access Team files go to the Teams page and click on your class</a:t>
            </a:r>
          </a:p>
          <a:p>
            <a:pPr marL="457200" indent="-457200">
              <a:buFont typeface="+mj-lt"/>
              <a:buAutoNum type="arabicPeriod"/>
            </a:pPr>
            <a:r>
              <a:rPr lang="en-GB" dirty="0">
                <a:solidFill>
                  <a:srgbClr val="002855"/>
                </a:solidFill>
              </a:rPr>
              <a:t>There will be at least two links at the top; Posts and Files. Your teacher may put important information in the Posts section. Files you might need will be in the Files section, in the ‘Class Materials Folder. </a:t>
            </a:r>
          </a:p>
          <a:p>
            <a:pPr marL="457200" indent="-457200">
              <a:buFont typeface="+mj-lt"/>
              <a:buAutoNum type="arabicPeriod"/>
            </a:pPr>
            <a:r>
              <a:rPr lang="en-GB" dirty="0">
                <a:solidFill>
                  <a:srgbClr val="002855"/>
                </a:solidFill>
              </a:rPr>
              <a:t>Some teachers use ‘Class Notebook’. You can find this to the left of your Team. It acts like a big ring binder of work.  Your teacher will explain how to use it, if they are using it for your class. </a:t>
            </a:r>
          </a:p>
          <a:p>
            <a:pPr marL="457200" indent="-457200">
              <a:buFont typeface="+mj-lt"/>
              <a:buAutoNum type="arabicPeriod"/>
            </a:pPr>
            <a:endParaRPr lang="en-GB" dirty="0">
              <a:solidFill>
                <a:srgbClr val="002855"/>
              </a:solidFill>
            </a:endParaRPr>
          </a:p>
          <a:p>
            <a:pPr marL="457200" indent="-457200">
              <a:buFont typeface="+mj-lt"/>
              <a:buAutoNum type="arabicPeriod"/>
            </a:pPr>
            <a:endParaRPr lang="en-GB" dirty="0">
              <a:solidFill>
                <a:srgbClr val="002855"/>
              </a:solidFill>
            </a:endParaRPr>
          </a:p>
        </p:txBody>
      </p:sp>
      <p:pic>
        <p:nvPicPr>
          <p:cNvPr id="4" name="Picture 3">
            <a:extLst>
              <a:ext uri="{FF2B5EF4-FFF2-40B4-BE49-F238E27FC236}">
                <a16:creationId xmlns:a16="http://schemas.microsoft.com/office/drawing/2014/main" id="{32DC170A-9D8A-460B-B928-6F1E53648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486" y="121165"/>
            <a:ext cx="2629168" cy="753301"/>
          </a:xfrm>
          <a:prstGeom prst="rect">
            <a:avLst/>
          </a:prstGeom>
        </p:spPr>
      </p:pic>
      <p:pic>
        <p:nvPicPr>
          <p:cNvPr id="6" name="Picture 5">
            <a:extLst>
              <a:ext uri="{FF2B5EF4-FFF2-40B4-BE49-F238E27FC236}">
                <a16:creationId xmlns:a16="http://schemas.microsoft.com/office/drawing/2014/main" id="{7B4A3EF3-8297-4BF6-B103-E29435F88F07}"/>
              </a:ext>
            </a:extLst>
          </p:cNvPr>
          <p:cNvPicPr>
            <a:picLocks noChangeAspect="1"/>
          </p:cNvPicPr>
          <p:nvPr/>
        </p:nvPicPr>
        <p:blipFill>
          <a:blip r:embed="rId3"/>
          <a:stretch>
            <a:fillRect/>
          </a:stretch>
        </p:blipFill>
        <p:spPr>
          <a:xfrm>
            <a:off x="6634621" y="1911391"/>
            <a:ext cx="540442" cy="3957703"/>
          </a:xfrm>
          <a:prstGeom prst="rect">
            <a:avLst/>
          </a:prstGeom>
        </p:spPr>
      </p:pic>
      <p:pic>
        <p:nvPicPr>
          <p:cNvPr id="13" name="Picture 12">
            <a:extLst>
              <a:ext uri="{FF2B5EF4-FFF2-40B4-BE49-F238E27FC236}">
                <a16:creationId xmlns:a16="http://schemas.microsoft.com/office/drawing/2014/main" id="{3D599FA2-0EA3-4A64-8C40-44D2DA72E007}"/>
              </a:ext>
            </a:extLst>
          </p:cNvPr>
          <p:cNvPicPr>
            <a:picLocks noChangeAspect="1"/>
          </p:cNvPicPr>
          <p:nvPr/>
        </p:nvPicPr>
        <p:blipFill>
          <a:blip r:embed="rId4"/>
          <a:stretch>
            <a:fillRect/>
          </a:stretch>
        </p:blipFill>
        <p:spPr>
          <a:xfrm>
            <a:off x="7287938" y="1911391"/>
            <a:ext cx="4572368" cy="1322470"/>
          </a:xfrm>
          <a:prstGeom prst="rect">
            <a:avLst/>
          </a:prstGeom>
        </p:spPr>
      </p:pic>
      <p:pic>
        <p:nvPicPr>
          <p:cNvPr id="18" name="Picture 17">
            <a:extLst>
              <a:ext uri="{FF2B5EF4-FFF2-40B4-BE49-F238E27FC236}">
                <a16:creationId xmlns:a16="http://schemas.microsoft.com/office/drawing/2014/main" id="{ABADF707-907B-4FB3-ADA5-F97093D94648}"/>
              </a:ext>
            </a:extLst>
          </p:cNvPr>
          <p:cNvPicPr>
            <a:picLocks noChangeAspect="1"/>
          </p:cNvPicPr>
          <p:nvPr/>
        </p:nvPicPr>
        <p:blipFill>
          <a:blip r:embed="rId5"/>
          <a:stretch>
            <a:fillRect/>
          </a:stretch>
        </p:blipFill>
        <p:spPr>
          <a:xfrm>
            <a:off x="7287938" y="3341593"/>
            <a:ext cx="1648056" cy="2081455"/>
          </a:xfrm>
          <a:prstGeom prst="rect">
            <a:avLst/>
          </a:prstGeom>
        </p:spPr>
      </p:pic>
    </p:spTree>
    <p:extLst>
      <p:ext uri="{BB962C8B-B14F-4D97-AF65-F5344CB8AC3E}">
        <p14:creationId xmlns:p14="http://schemas.microsoft.com/office/powerpoint/2010/main" val="3633328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a:xfrm>
            <a:off x="1097280" y="263527"/>
            <a:ext cx="10058400" cy="1450757"/>
          </a:xfrm>
        </p:spPr>
        <p:txBody>
          <a:bodyPr/>
          <a:lstStyle/>
          <a:p>
            <a:r>
              <a:rPr lang="en-US" dirty="0">
                <a:solidFill>
                  <a:srgbClr val="002855"/>
                </a:solidFill>
              </a:rPr>
              <a:t>OneDrive</a:t>
            </a:r>
            <a:endParaRPr lang="en-GB" dirty="0">
              <a:solidFill>
                <a:srgbClr val="002855"/>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1097280" y="1845734"/>
            <a:ext cx="5364032" cy="4023360"/>
          </a:xfrm>
        </p:spPr>
        <p:txBody>
          <a:bodyPr>
            <a:normAutofit/>
          </a:bodyPr>
          <a:lstStyle/>
          <a:p>
            <a:pPr marL="0" indent="0">
              <a:buNone/>
            </a:pPr>
            <a:r>
              <a:rPr lang="en-GB" dirty="0">
                <a:solidFill>
                  <a:srgbClr val="002855"/>
                </a:solidFill>
              </a:rPr>
              <a:t>OneDrive is Microsoft’s cloud storage system. It allows you to save files which you can access anywhere. </a:t>
            </a:r>
          </a:p>
          <a:p>
            <a:pPr marL="0" indent="0">
              <a:buNone/>
            </a:pPr>
            <a:r>
              <a:rPr lang="en-GB" dirty="0">
                <a:solidFill>
                  <a:srgbClr val="002855"/>
                </a:solidFill>
              </a:rPr>
              <a:t>To access, go to office.com (</a:t>
            </a:r>
            <a:r>
              <a:rPr lang="en-GB" dirty="0">
                <a:solidFill>
                  <a:srgbClr val="002855"/>
                </a:solidFill>
                <a:hlinkClick r:id="rId2" action="ppaction://hlinksldjump"/>
              </a:rPr>
              <a:t>instructions here</a:t>
            </a:r>
            <a:r>
              <a:rPr lang="en-GB" dirty="0">
                <a:solidFill>
                  <a:srgbClr val="002855"/>
                </a:solidFill>
              </a:rPr>
              <a:t>) and click OneDrive. The OneDrive icon is the little cloud.</a:t>
            </a:r>
          </a:p>
          <a:p>
            <a:pPr marL="0" indent="0">
              <a:buNone/>
            </a:pPr>
            <a:r>
              <a:rPr lang="en-GB" dirty="0">
                <a:solidFill>
                  <a:srgbClr val="002855"/>
                </a:solidFill>
              </a:rPr>
              <a:t>You can start new word/</a:t>
            </a:r>
            <a:r>
              <a:rPr lang="en-GB" dirty="0" err="1">
                <a:solidFill>
                  <a:srgbClr val="002855"/>
                </a:solidFill>
              </a:rPr>
              <a:t>powerpoint</a:t>
            </a:r>
            <a:r>
              <a:rPr lang="en-GB" dirty="0">
                <a:solidFill>
                  <a:srgbClr val="002855"/>
                </a:solidFill>
              </a:rPr>
              <a:t> etc. files by clicking new, or you can save work from a computer by clicking upload</a:t>
            </a:r>
          </a:p>
          <a:p>
            <a:pPr marL="0" indent="0">
              <a:buNone/>
            </a:pPr>
            <a:r>
              <a:rPr lang="en-GB" dirty="0">
                <a:solidFill>
                  <a:srgbClr val="002855"/>
                </a:solidFill>
              </a:rPr>
              <a:t>At the bottom of the page there is a link to download a OneDrive app so you can access them easily from a phone or computer.  </a:t>
            </a:r>
          </a:p>
          <a:p>
            <a:pPr marL="0" indent="0">
              <a:buNone/>
            </a:pPr>
            <a:endParaRPr lang="en-GB" dirty="0">
              <a:solidFill>
                <a:srgbClr val="002855"/>
              </a:solidFill>
            </a:endParaRPr>
          </a:p>
          <a:p>
            <a:pPr marL="457200" indent="-457200">
              <a:buFont typeface="+mj-lt"/>
              <a:buAutoNum type="arabicPeriod"/>
            </a:pPr>
            <a:endParaRPr lang="en-GB" dirty="0">
              <a:solidFill>
                <a:srgbClr val="002855"/>
              </a:solidFill>
            </a:endParaRPr>
          </a:p>
          <a:p>
            <a:pPr marL="457200" indent="-457200">
              <a:buFont typeface="+mj-lt"/>
              <a:buAutoNum type="arabicPeriod"/>
            </a:pPr>
            <a:endParaRPr lang="en-GB" dirty="0">
              <a:solidFill>
                <a:srgbClr val="002855"/>
              </a:solidFill>
            </a:endParaRPr>
          </a:p>
        </p:txBody>
      </p:sp>
      <p:pic>
        <p:nvPicPr>
          <p:cNvPr id="4" name="Picture 3">
            <a:extLst>
              <a:ext uri="{FF2B5EF4-FFF2-40B4-BE49-F238E27FC236}">
                <a16:creationId xmlns:a16="http://schemas.microsoft.com/office/drawing/2014/main" id="{32DC170A-9D8A-460B-B928-6F1E53648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486" y="121165"/>
            <a:ext cx="2629168" cy="753301"/>
          </a:xfrm>
          <a:prstGeom prst="rect">
            <a:avLst/>
          </a:prstGeom>
        </p:spPr>
      </p:pic>
      <p:pic>
        <p:nvPicPr>
          <p:cNvPr id="7" name="Picture 6">
            <a:extLst>
              <a:ext uri="{FF2B5EF4-FFF2-40B4-BE49-F238E27FC236}">
                <a16:creationId xmlns:a16="http://schemas.microsoft.com/office/drawing/2014/main" id="{DA614CF9-F8F5-4244-80EC-5E09B197343E}"/>
              </a:ext>
            </a:extLst>
          </p:cNvPr>
          <p:cNvPicPr>
            <a:picLocks noChangeAspect="1"/>
          </p:cNvPicPr>
          <p:nvPr/>
        </p:nvPicPr>
        <p:blipFill>
          <a:blip r:embed="rId4"/>
          <a:stretch>
            <a:fillRect/>
          </a:stretch>
        </p:blipFill>
        <p:spPr>
          <a:xfrm>
            <a:off x="6853276" y="1797118"/>
            <a:ext cx="4906177" cy="1191965"/>
          </a:xfrm>
          <a:prstGeom prst="rect">
            <a:avLst/>
          </a:prstGeom>
        </p:spPr>
      </p:pic>
      <p:sp>
        <p:nvSpPr>
          <p:cNvPr id="10" name="Rectangle 9">
            <a:hlinkClick r:id="rId5" action="ppaction://hlinksldjump"/>
            <a:extLst>
              <a:ext uri="{FF2B5EF4-FFF2-40B4-BE49-F238E27FC236}">
                <a16:creationId xmlns:a16="http://schemas.microsoft.com/office/drawing/2014/main" id="{41806081-BA81-44C0-918A-FC6F8D701DB8}"/>
              </a:ext>
            </a:extLst>
          </p:cNvPr>
          <p:cNvSpPr/>
          <p:nvPr/>
        </p:nvSpPr>
        <p:spPr>
          <a:xfrm>
            <a:off x="9065795" y="5083342"/>
            <a:ext cx="1937084" cy="84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Contents</a:t>
            </a:r>
          </a:p>
        </p:txBody>
      </p:sp>
    </p:spTree>
    <p:extLst>
      <p:ext uri="{BB962C8B-B14F-4D97-AF65-F5344CB8AC3E}">
        <p14:creationId xmlns:p14="http://schemas.microsoft.com/office/powerpoint/2010/main" val="536845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p:txBody>
          <a:bodyPr/>
          <a:lstStyle/>
          <a:p>
            <a:r>
              <a:rPr lang="en-US" dirty="0">
                <a:solidFill>
                  <a:srgbClr val="002855"/>
                </a:solidFill>
              </a:rPr>
              <a:t>Contents- Click to go to the page</a:t>
            </a:r>
            <a:endParaRPr lang="en-GB" dirty="0">
              <a:solidFill>
                <a:srgbClr val="002855"/>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sz="half" idx="1"/>
          </p:nvPr>
        </p:nvSpPr>
        <p:spPr>
          <a:xfrm>
            <a:off x="142539" y="1902798"/>
            <a:ext cx="3730214" cy="4023359"/>
          </a:xfrm>
        </p:spPr>
        <p:txBody>
          <a:bodyPr>
            <a:normAutofit fontScale="92500" lnSpcReduction="10000"/>
          </a:bodyPr>
          <a:lstStyle/>
          <a:p>
            <a:r>
              <a:rPr lang="en-US" dirty="0">
                <a:solidFill>
                  <a:srgbClr val="002855"/>
                </a:solidFill>
              </a:rPr>
              <a:t>In school:</a:t>
            </a:r>
          </a:p>
          <a:p>
            <a:pPr marL="457200" indent="-457200">
              <a:buFont typeface="+mj-lt"/>
              <a:buAutoNum type="arabicPeriod"/>
            </a:pPr>
            <a:endParaRPr lang="en-US" dirty="0">
              <a:solidFill>
                <a:srgbClr val="002855"/>
              </a:solidFill>
            </a:endParaRPr>
          </a:p>
          <a:p>
            <a:pPr marL="457200" indent="-457200">
              <a:buFont typeface="+mj-lt"/>
              <a:buAutoNum type="arabicPeriod"/>
            </a:pPr>
            <a:r>
              <a:rPr lang="en-US" dirty="0">
                <a:solidFill>
                  <a:srgbClr val="002855"/>
                </a:solidFill>
                <a:hlinkClick r:id="rId2" action="ppaction://hlinksldjump"/>
              </a:rPr>
              <a:t>Fair use policy</a:t>
            </a:r>
            <a:endParaRPr lang="en-US" dirty="0">
              <a:solidFill>
                <a:srgbClr val="002855"/>
              </a:solidFill>
            </a:endParaRPr>
          </a:p>
          <a:p>
            <a:pPr marL="457200" indent="-457200">
              <a:buFont typeface="+mj-lt"/>
              <a:buAutoNum type="arabicPeriod"/>
            </a:pPr>
            <a:r>
              <a:rPr lang="en-US" dirty="0">
                <a:solidFill>
                  <a:srgbClr val="002855"/>
                </a:solidFill>
                <a:hlinkClick r:id="rId3" action="ppaction://hlinksldjump"/>
              </a:rPr>
              <a:t>Logging onto a school computer</a:t>
            </a:r>
            <a:endParaRPr lang="en-US" dirty="0">
              <a:solidFill>
                <a:srgbClr val="002855"/>
              </a:solidFill>
            </a:endParaRPr>
          </a:p>
          <a:p>
            <a:pPr marL="457200" indent="-457200">
              <a:buFont typeface="+mj-lt"/>
              <a:buAutoNum type="arabicPeriod"/>
            </a:pPr>
            <a:r>
              <a:rPr lang="en-US" dirty="0">
                <a:solidFill>
                  <a:srgbClr val="002855"/>
                </a:solidFill>
                <a:hlinkClick r:id="rId4" action="ppaction://hlinksldjump"/>
              </a:rPr>
              <a:t>Saving work to your school drive</a:t>
            </a:r>
            <a:endParaRPr lang="en-US" dirty="0">
              <a:solidFill>
                <a:srgbClr val="002855"/>
              </a:solidFill>
            </a:endParaRPr>
          </a:p>
          <a:p>
            <a:pPr marL="457200" indent="-457200">
              <a:buFont typeface="+mj-lt"/>
              <a:buAutoNum type="arabicPeriod"/>
            </a:pPr>
            <a:r>
              <a:rPr lang="en-US" dirty="0">
                <a:solidFill>
                  <a:srgbClr val="002855"/>
                </a:solidFill>
                <a:hlinkClick r:id="rId5" action="ppaction://hlinksldjump"/>
              </a:rPr>
              <a:t>Accessing Moodle.</a:t>
            </a:r>
            <a:endParaRPr lang="en-US" dirty="0">
              <a:solidFill>
                <a:srgbClr val="002855"/>
              </a:solidFill>
            </a:endParaRPr>
          </a:p>
          <a:p>
            <a:pPr marL="457200" indent="-457200">
              <a:buFont typeface="+mj-lt"/>
              <a:buAutoNum type="arabicPeriod"/>
            </a:pPr>
            <a:endParaRPr lang="en-US" dirty="0">
              <a:solidFill>
                <a:srgbClr val="002855"/>
              </a:solidFill>
            </a:endParaRPr>
          </a:p>
          <a:p>
            <a:endParaRPr lang="en-GB" dirty="0">
              <a:solidFill>
                <a:srgbClr val="002855"/>
              </a:solidFill>
            </a:endParaRPr>
          </a:p>
        </p:txBody>
      </p:sp>
      <p:sp>
        <p:nvSpPr>
          <p:cNvPr id="5" name="Content Placeholder 4">
            <a:extLst>
              <a:ext uri="{FF2B5EF4-FFF2-40B4-BE49-F238E27FC236}">
                <a16:creationId xmlns:a16="http://schemas.microsoft.com/office/drawing/2014/main" id="{708B7DA9-4385-4FE5-BCA2-3A5086298D82}"/>
              </a:ext>
            </a:extLst>
          </p:cNvPr>
          <p:cNvSpPr>
            <a:spLocks noGrp="1"/>
          </p:cNvSpPr>
          <p:nvPr>
            <p:ph sz="half" idx="2"/>
          </p:nvPr>
        </p:nvSpPr>
        <p:spPr>
          <a:xfrm>
            <a:off x="3925196" y="1902797"/>
            <a:ext cx="3356386" cy="4023360"/>
          </a:xfrm>
        </p:spPr>
        <p:txBody>
          <a:bodyPr>
            <a:normAutofit fontScale="92500" lnSpcReduction="10000"/>
          </a:bodyPr>
          <a:lstStyle/>
          <a:p>
            <a:r>
              <a:rPr lang="en-GB" dirty="0">
                <a:solidFill>
                  <a:schemeClr val="tx1"/>
                </a:solidFill>
              </a:rPr>
              <a:t>Remote Learning/Access:</a:t>
            </a:r>
          </a:p>
          <a:p>
            <a:endParaRPr lang="en-GB" dirty="0">
              <a:solidFill>
                <a:schemeClr val="tx1"/>
              </a:solidFill>
            </a:endParaRPr>
          </a:p>
          <a:p>
            <a:pPr marL="457200" indent="-457200">
              <a:buFont typeface="+mj-lt"/>
              <a:buAutoNum type="arabicPeriod"/>
            </a:pPr>
            <a:r>
              <a:rPr lang="en-GB" dirty="0">
                <a:solidFill>
                  <a:schemeClr val="tx1"/>
                </a:solidFill>
                <a:hlinkClick r:id="rId6" action="ppaction://hlinksldjump"/>
              </a:rPr>
              <a:t>Emails</a:t>
            </a:r>
            <a:endParaRPr lang="en-GB" dirty="0">
              <a:solidFill>
                <a:schemeClr val="tx1"/>
              </a:solidFill>
            </a:endParaRPr>
          </a:p>
          <a:p>
            <a:pPr marL="749808" lvl="1" indent="-457200">
              <a:buFont typeface="+mj-lt"/>
              <a:buAutoNum type="arabicPeriod"/>
            </a:pPr>
            <a:r>
              <a:rPr lang="en-GB" dirty="0">
                <a:solidFill>
                  <a:schemeClr val="tx1"/>
                </a:solidFill>
                <a:hlinkClick r:id="rId7" action="ppaction://hlinksldjump"/>
              </a:rPr>
              <a:t>Accessing emails through Outlook</a:t>
            </a:r>
            <a:endParaRPr lang="en-GB" dirty="0">
              <a:solidFill>
                <a:schemeClr val="tx1"/>
              </a:solidFill>
            </a:endParaRPr>
          </a:p>
          <a:p>
            <a:pPr marL="457200" indent="-457200">
              <a:buFont typeface="+mj-lt"/>
              <a:buAutoNum type="arabicPeriod"/>
            </a:pPr>
            <a:r>
              <a:rPr lang="en-GB" dirty="0">
                <a:solidFill>
                  <a:schemeClr val="tx1"/>
                </a:solidFill>
                <a:hlinkClick r:id="rId8" action="ppaction://hlinksldjump"/>
              </a:rPr>
              <a:t>Accessing Office (start here)</a:t>
            </a:r>
            <a:endParaRPr lang="en-GB" dirty="0">
              <a:solidFill>
                <a:schemeClr val="tx1"/>
              </a:solidFill>
            </a:endParaRPr>
          </a:p>
          <a:p>
            <a:pPr marL="457200" indent="-457200">
              <a:buFont typeface="+mj-lt"/>
              <a:buAutoNum type="arabicPeriod"/>
            </a:pPr>
            <a:r>
              <a:rPr lang="en-GB" dirty="0">
                <a:solidFill>
                  <a:schemeClr val="tx1"/>
                </a:solidFill>
                <a:hlinkClick r:id="rId9" action="ppaction://hlinksldjump"/>
              </a:rPr>
              <a:t>Teams</a:t>
            </a:r>
            <a:endParaRPr lang="en-GB" dirty="0">
              <a:solidFill>
                <a:schemeClr val="tx1"/>
              </a:solidFill>
            </a:endParaRPr>
          </a:p>
          <a:p>
            <a:pPr marL="749808" lvl="1" indent="-457200">
              <a:buFont typeface="+mj-lt"/>
              <a:buAutoNum type="arabicPeriod"/>
            </a:pPr>
            <a:r>
              <a:rPr lang="en-GB" dirty="0">
                <a:solidFill>
                  <a:schemeClr val="tx1"/>
                </a:solidFill>
                <a:hlinkClick r:id="rId10" action="ppaction://hlinksldjump"/>
              </a:rPr>
              <a:t>Joining Meetings</a:t>
            </a:r>
            <a:endParaRPr lang="en-GB" dirty="0">
              <a:solidFill>
                <a:schemeClr val="tx1"/>
              </a:solidFill>
            </a:endParaRPr>
          </a:p>
          <a:p>
            <a:pPr marL="749808" lvl="1" indent="-457200">
              <a:buFont typeface="+mj-lt"/>
              <a:buAutoNum type="arabicPeriod"/>
            </a:pPr>
            <a:r>
              <a:rPr lang="en-GB" dirty="0">
                <a:solidFill>
                  <a:schemeClr val="tx1"/>
                </a:solidFill>
                <a:hlinkClick r:id="rId11" action="ppaction://hlinksldjump"/>
              </a:rPr>
              <a:t>Assignments</a:t>
            </a:r>
            <a:endParaRPr lang="en-GB" dirty="0">
              <a:solidFill>
                <a:schemeClr val="tx1"/>
              </a:solidFill>
            </a:endParaRPr>
          </a:p>
          <a:p>
            <a:pPr marL="749808" lvl="1" indent="-457200">
              <a:buFont typeface="+mj-lt"/>
              <a:buAutoNum type="arabicPeriod"/>
            </a:pPr>
            <a:r>
              <a:rPr lang="en-GB" dirty="0">
                <a:solidFill>
                  <a:schemeClr val="tx1"/>
                </a:solidFill>
                <a:hlinkClick r:id="rId12" action="ppaction://hlinksldjump"/>
              </a:rPr>
              <a:t>Class files</a:t>
            </a:r>
            <a:endParaRPr lang="en-GB" dirty="0">
              <a:solidFill>
                <a:schemeClr val="tx1"/>
              </a:solidFill>
            </a:endParaRPr>
          </a:p>
          <a:p>
            <a:pPr marL="749808" lvl="1" indent="-457200">
              <a:buFont typeface="+mj-lt"/>
              <a:buAutoNum type="arabicPeriod"/>
            </a:pPr>
            <a:r>
              <a:rPr lang="en-GB" dirty="0">
                <a:solidFill>
                  <a:schemeClr val="tx1"/>
                </a:solidFill>
                <a:hlinkClick r:id="rId12" action="ppaction://hlinksldjump"/>
              </a:rPr>
              <a:t>Class notebook.  </a:t>
            </a:r>
            <a:endParaRPr lang="en-GB" dirty="0">
              <a:solidFill>
                <a:schemeClr val="tx1"/>
              </a:solidFill>
            </a:endParaRPr>
          </a:p>
          <a:p>
            <a:pPr marL="457200" indent="-457200">
              <a:buFont typeface="+mj-lt"/>
              <a:buAutoNum type="arabicPeriod"/>
            </a:pPr>
            <a:r>
              <a:rPr lang="en-GB" dirty="0">
                <a:solidFill>
                  <a:schemeClr val="tx1"/>
                </a:solidFill>
                <a:hlinkClick r:id="rId13" action="ppaction://hlinksldjump"/>
              </a:rPr>
              <a:t>OneDrive</a:t>
            </a:r>
            <a:endParaRPr lang="en-GB" dirty="0">
              <a:solidFill>
                <a:schemeClr val="tx1"/>
              </a:solidFill>
            </a:endParaRPr>
          </a:p>
          <a:p>
            <a:pPr marL="457200" indent="-457200">
              <a:buFont typeface="+mj-lt"/>
              <a:buAutoNum type="arabicPeriod"/>
            </a:pPr>
            <a:endParaRPr lang="en-GB" dirty="0">
              <a:solidFill>
                <a:schemeClr val="tx1"/>
              </a:solidFill>
            </a:endParaRPr>
          </a:p>
          <a:p>
            <a:endParaRPr lang="en-GB" dirty="0">
              <a:solidFill>
                <a:schemeClr val="tx2"/>
              </a:solidFill>
            </a:endParaRPr>
          </a:p>
        </p:txBody>
      </p:sp>
      <p:pic>
        <p:nvPicPr>
          <p:cNvPr id="4" name="Picture 3">
            <a:extLst>
              <a:ext uri="{FF2B5EF4-FFF2-40B4-BE49-F238E27FC236}">
                <a16:creationId xmlns:a16="http://schemas.microsoft.com/office/drawing/2014/main" id="{32DC170A-9D8A-460B-B928-6F1E5364874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57486" y="121165"/>
            <a:ext cx="2629168" cy="753301"/>
          </a:xfrm>
          <a:prstGeom prst="rect">
            <a:avLst/>
          </a:prstGeom>
        </p:spPr>
      </p:pic>
      <p:sp>
        <p:nvSpPr>
          <p:cNvPr id="6" name="Content Placeholder 4">
            <a:extLst>
              <a:ext uri="{FF2B5EF4-FFF2-40B4-BE49-F238E27FC236}">
                <a16:creationId xmlns:a16="http://schemas.microsoft.com/office/drawing/2014/main" id="{8C2443AF-70BB-4C2B-973E-DDD65A271922}"/>
              </a:ext>
            </a:extLst>
          </p:cNvPr>
          <p:cNvSpPr txBox="1">
            <a:spLocks/>
          </p:cNvSpPr>
          <p:nvPr/>
        </p:nvSpPr>
        <p:spPr>
          <a:xfrm>
            <a:off x="7873560" y="1902797"/>
            <a:ext cx="3356386"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solidFill>
                  <a:schemeClr val="tx1"/>
                </a:solidFill>
              </a:rPr>
              <a:t>General Advice</a:t>
            </a:r>
          </a:p>
          <a:p>
            <a:r>
              <a:rPr lang="en-GB" dirty="0">
                <a:solidFill>
                  <a:schemeClr val="tx1"/>
                </a:solidFill>
              </a:rPr>
              <a:t>Coming soon… </a:t>
            </a:r>
          </a:p>
          <a:p>
            <a:pPr marL="457200" indent="-457200">
              <a:buFont typeface="+mj-lt"/>
              <a:buAutoNum type="arabicPeriod"/>
            </a:pPr>
            <a:endParaRPr lang="en-GB" dirty="0">
              <a:solidFill>
                <a:schemeClr val="tx1"/>
              </a:solidFill>
            </a:endParaRPr>
          </a:p>
          <a:p>
            <a:endParaRPr lang="en-GB" dirty="0">
              <a:solidFill>
                <a:schemeClr val="tx2"/>
              </a:solidFill>
            </a:endParaRPr>
          </a:p>
        </p:txBody>
      </p:sp>
    </p:spTree>
    <p:extLst>
      <p:ext uri="{BB962C8B-B14F-4D97-AF65-F5344CB8AC3E}">
        <p14:creationId xmlns:p14="http://schemas.microsoft.com/office/powerpoint/2010/main" val="24574321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p:txBody>
          <a:bodyPr/>
          <a:lstStyle/>
          <a:p>
            <a:r>
              <a:rPr lang="en-US" dirty="0">
                <a:solidFill>
                  <a:srgbClr val="002855"/>
                </a:solidFill>
              </a:rPr>
              <a:t>Fair use policy</a:t>
            </a:r>
            <a:endParaRPr lang="en-GB" dirty="0">
              <a:solidFill>
                <a:srgbClr val="002855"/>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p:txBody>
          <a:bodyPr/>
          <a:lstStyle/>
          <a:p>
            <a:r>
              <a:rPr lang="en-US" dirty="0">
                <a:solidFill>
                  <a:srgbClr val="002855"/>
                </a:solidFill>
              </a:rPr>
              <a:t>It is important to know that the school monitors the use of all computers in school, as well as all email traffic sent and received from a school email address. As such all your usage is visible and school systems should only be used for school business and not personal uses. </a:t>
            </a:r>
          </a:p>
          <a:p>
            <a:r>
              <a:rPr lang="en-US" dirty="0">
                <a:solidFill>
                  <a:srgbClr val="002855"/>
                </a:solidFill>
              </a:rPr>
              <a:t>Every time you log in you will be asked to accept the User Agreement. </a:t>
            </a:r>
          </a:p>
          <a:p>
            <a:endParaRPr lang="en-GB" dirty="0">
              <a:solidFill>
                <a:srgbClr val="002855"/>
              </a:solidFill>
            </a:endParaRPr>
          </a:p>
        </p:txBody>
      </p:sp>
      <p:pic>
        <p:nvPicPr>
          <p:cNvPr id="4" name="Picture 3">
            <a:extLst>
              <a:ext uri="{FF2B5EF4-FFF2-40B4-BE49-F238E27FC236}">
                <a16:creationId xmlns:a16="http://schemas.microsoft.com/office/drawing/2014/main" id="{32DC170A-9D8A-460B-B928-6F1E53648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486" y="121165"/>
            <a:ext cx="2629168" cy="753301"/>
          </a:xfrm>
          <a:prstGeom prst="rect">
            <a:avLst/>
          </a:prstGeom>
        </p:spPr>
      </p:pic>
      <p:sp>
        <p:nvSpPr>
          <p:cNvPr id="5" name="Rectangle 4">
            <a:hlinkClick r:id="rId3" action="ppaction://hlinksldjump"/>
            <a:extLst>
              <a:ext uri="{FF2B5EF4-FFF2-40B4-BE49-F238E27FC236}">
                <a16:creationId xmlns:a16="http://schemas.microsoft.com/office/drawing/2014/main" id="{B578BB00-4D82-4CF0-A320-573117DF72EB}"/>
              </a:ext>
            </a:extLst>
          </p:cNvPr>
          <p:cNvSpPr/>
          <p:nvPr/>
        </p:nvSpPr>
        <p:spPr>
          <a:xfrm>
            <a:off x="9065795" y="5083342"/>
            <a:ext cx="1937084" cy="84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Contents</a:t>
            </a:r>
          </a:p>
        </p:txBody>
      </p:sp>
    </p:spTree>
    <p:extLst>
      <p:ext uri="{BB962C8B-B14F-4D97-AF65-F5344CB8AC3E}">
        <p14:creationId xmlns:p14="http://schemas.microsoft.com/office/powerpoint/2010/main" val="294804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p:txBody>
          <a:bodyPr/>
          <a:lstStyle/>
          <a:p>
            <a:r>
              <a:rPr lang="en-US" dirty="0">
                <a:solidFill>
                  <a:srgbClr val="002855"/>
                </a:solidFill>
              </a:rPr>
              <a:t>Logging into school computers</a:t>
            </a:r>
            <a:endParaRPr lang="en-GB" dirty="0">
              <a:solidFill>
                <a:srgbClr val="002855"/>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p:txBody>
          <a:bodyPr/>
          <a:lstStyle/>
          <a:p>
            <a:r>
              <a:rPr lang="en-GB" dirty="0">
                <a:solidFill>
                  <a:srgbClr val="002855"/>
                </a:solidFill>
              </a:rPr>
              <a:t>To log into the school computers, you use your student login. This will be a number beginning with the year you started the school. For example, the year 9s that joined in 2021 will have a code of 210xxx.</a:t>
            </a:r>
          </a:p>
          <a:p>
            <a:r>
              <a:rPr lang="en-GB" dirty="0">
                <a:solidFill>
                  <a:srgbClr val="002855"/>
                </a:solidFill>
              </a:rPr>
              <a:t>Your default password is your date of birth with 8 digits, e.g. 26092021</a:t>
            </a:r>
          </a:p>
          <a:p>
            <a:r>
              <a:rPr lang="en-GB" dirty="0">
                <a:solidFill>
                  <a:srgbClr val="002855"/>
                </a:solidFill>
              </a:rPr>
              <a:t>If you changed your password (which you should!) and have forgotten it, you will need to ask your teacher to request a reset. </a:t>
            </a:r>
          </a:p>
        </p:txBody>
      </p:sp>
      <p:pic>
        <p:nvPicPr>
          <p:cNvPr id="4" name="Picture 3">
            <a:extLst>
              <a:ext uri="{FF2B5EF4-FFF2-40B4-BE49-F238E27FC236}">
                <a16:creationId xmlns:a16="http://schemas.microsoft.com/office/drawing/2014/main" id="{32DC170A-9D8A-460B-B928-6F1E53648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486" y="121165"/>
            <a:ext cx="2629168" cy="753301"/>
          </a:xfrm>
          <a:prstGeom prst="rect">
            <a:avLst/>
          </a:prstGeom>
        </p:spPr>
      </p:pic>
      <p:sp>
        <p:nvSpPr>
          <p:cNvPr id="5" name="Rectangle 4">
            <a:hlinkClick r:id="rId3" action="ppaction://hlinksldjump"/>
            <a:extLst>
              <a:ext uri="{FF2B5EF4-FFF2-40B4-BE49-F238E27FC236}">
                <a16:creationId xmlns:a16="http://schemas.microsoft.com/office/drawing/2014/main" id="{B9167D00-B1CC-4F2D-8350-08DAF1412FBD}"/>
              </a:ext>
            </a:extLst>
          </p:cNvPr>
          <p:cNvSpPr/>
          <p:nvPr/>
        </p:nvSpPr>
        <p:spPr>
          <a:xfrm>
            <a:off x="9065795" y="5083342"/>
            <a:ext cx="1937084" cy="84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Contents</a:t>
            </a:r>
          </a:p>
        </p:txBody>
      </p:sp>
    </p:spTree>
    <p:extLst>
      <p:ext uri="{BB962C8B-B14F-4D97-AF65-F5344CB8AC3E}">
        <p14:creationId xmlns:p14="http://schemas.microsoft.com/office/powerpoint/2010/main" val="1004255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p:txBody>
          <a:bodyPr/>
          <a:lstStyle/>
          <a:p>
            <a:r>
              <a:rPr lang="en-US" dirty="0">
                <a:solidFill>
                  <a:srgbClr val="002855"/>
                </a:solidFill>
              </a:rPr>
              <a:t>Saving your work to your school drive</a:t>
            </a:r>
            <a:endParaRPr lang="en-GB" dirty="0">
              <a:solidFill>
                <a:srgbClr val="002855"/>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p:txBody>
          <a:bodyPr/>
          <a:lstStyle/>
          <a:p>
            <a:r>
              <a:rPr lang="en-GB" dirty="0">
                <a:solidFill>
                  <a:srgbClr val="002855"/>
                </a:solidFill>
              </a:rPr>
              <a:t>You are able to save your work to the school network. As we now have access to OneDrive, this is less common, but should still be done correctly. When saving make sure you use the drive that starts with your student login number. </a:t>
            </a:r>
          </a:p>
          <a:p>
            <a:r>
              <a:rPr lang="en-GB" dirty="0">
                <a:solidFill>
                  <a:srgbClr val="002855"/>
                </a:solidFill>
              </a:rPr>
              <a:t>Save all your work with a sensible file name, in a folder for that subject. </a:t>
            </a:r>
          </a:p>
        </p:txBody>
      </p:sp>
      <p:pic>
        <p:nvPicPr>
          <p:cNvPr id="4" name="Picture 3">
            <a:extLst>
              <a:ext uri="{FF2B5EF4-FFF2-40B4-BE49-F238E27FC236}">
                <a16:creationId xmlns:a16="http://schemas.microsoft.com/office/drawing/2014/main" id="{32DC170A-9D8A-460B-B928-6F1E53648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486" y="121165"/>
            <a:ext cx="2629168" cy="753301"/>
          </a:xfrm>
          <a:prstGeom prst="rect">
            <a:avLst/>
          </a:prstGeom>
        </p:spPr>
      </p:pic>
      <p:sp>
        <p:nvSpPr>
          <p:cNvPr id="5" name="Rectangle 4">
            <a:hlinkClick r:id="rId3" action="ppaction://hlinksldjump"/>
            <a:extLst>
              <a:ext uri="{FF2B5EF4-FFF2-40B4-BE49-F238E27FC236}">
                <a16:creationId xmlns:a16="http://schemas.microsoft.com/office/drawing/2014/main" id="{E78E35EB-8778-4C61-94BF-2B70C048643D}"/>
              </a:ext>
            </a:extLst>
          </p:cNvPr>
          <p:cNvSpPr/>
          <p:nvPr/>
        </p:nvSpPr>
        <p:spPr>
          <a:xfrm>
            <a:off x="9065795" y="5083342"/>
            <a:ext cx="1937084" cy="84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Contents</a:t>
            </a:r>
          </a:p>
        </p:txBody>
      </p:sp>
    </p:spTree>
    <p:extLst>
      <p:ext uri="{BB962C8B-B14F-4D97-AF65-F5344CB8AC3E}">
        <p14:creationId xmlns:p14="http://schemas.microsoft.com/office/powerpoint/2010/main" val="296744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p:txBody>
          <a:bodyPr/>
          <a:lstStyle/>
          <a:p>
            <a:r>
              <a:rPr lang="en-US" dirty="0">
                <a:solidFill>
                  <a:srgbClr val="002855"/>
                </a:solidFill>
              </a:rPr>
              <a:t>Accessing Moodle</a:t>
            </a:r>
            <a:endParaRPr lang="en-GB" dirty="0">
              <a:solidFill>
                <a:srgbClr val="002855"/>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p:txBody>
          <a:bodyPr>
            <a:normAutofit/>
          </a:bodyPr>
          <a:lstStyle/>
          <a:p>
            <a:r>
              <a:rPr lang="en-GB" sz="1400" dirty="0">
                <a:solidFill>
                  <a:srgbClr val="002855"/>
                </a:solidFill>
              </a:rPr>
              <a:t>Moodle is our Virtual Learning Environment (VLE). While a lot of departments use Teams, some have a huge amount of useful resources on </a:t>
            </a:r>
            <a:r>
              <a:rPr lang="en-GB" sz="1400" dirty="0" err="1">
                <a:solidFill>
                  <a:srgbClr val="002855"/>
                </a:solidFill>
              </a:rPr>
              <a:t>Moddle</a:t>
            </a:r>
            <a:r>
              <a:rPr lang="en-GB" sz="1400" dirty="0">
                <a:solidFill>
                  <a:srgbClr val="002855"/>
                </a:solidFill>
              </a:rPr>
              <a:t>. </a:t>
            </a:r>
          </a:p>
          <a:p>
            <a:r>
              <a:rPr lang="en-GB" sz="1400" dirty="0">
                <a:solidFill>
                  <a:srgbClr val="002855"/>
                </a:solidFill>
              </a:rPr>
              <a:t>To access it go to the school website: www.qehs.net and click ‘Students’ at the top of the page </a:t>
            </a:r>
          </a:p>
          <a:p>
            <a:endParaRPr lang="en-GB" sz="1400" dirty="0">
              <a:solidFill>
                <a:srgbClr val="002855"/>
              </a:solidFill>
            </a:endParaRPr>
          </a:p>
          <a:p>
            <a:r>
              <a:rPr lang="en-GB" sz="1400" dirty="0">
                <a:solidFill>
                  <a:srgbClr val="002855"/>
                </a:solidFill>
              </a:rPr>
              <a:t>Scroll down and click on Moodle. </a:t>
            </a:r>
          </a:p>
          <a:p>
            <a:r>
              <a:rPr lang="en-GB" sz="1400" dirty="0">
                <a:solidFill>
                  <a:srgbClr val="002855"/>
                </a:solidFill>
              </a:rPr>
              <a:t>Click Log in at the top of the page and follow the instructions to login. Your teacher will explain how to access the relevant courses. </a:t>
            </a:r>
          </a:p>
          <a:p>
            <a:endParaRPr lang="en-GB" sz="1400" dirty="0">
              <a:solidFill>
                <a:srgbClr val="002855"/>
              </a:solidFill>
            </a:endParaRPr>
          </a:p>
          <a:p>
            <a:endParaRPr lang="en-GB" sz="1400" dirty="0">
              <a:solidFill>
                <a:srgbClr val="002855"/>
              </a:solidFill>
            </a:endParaRPr>
          </a:p>
          <a:p>
            <a:pPr marL="0" indent="0">
              <a:buNone/>
            </a:pPr>
            <a:endParaRPr lang="en-GB" sz="1400" dirty="0">
              <a:solidFill>
                <a:srgbClr val="002855"/>
              </a:solidFill>
            </a:endParaRPr>
          </a:p>
          <a:p>
            <a:endParaRPr lang="en-GB" sz="1400" dirty="0">
              <a:solidFill>
                <a:srgbClr val="002855"/>
              </a:solidFill>
            </a:endParaRPr>
          </a:p>
        </p:txBody>
      </p:sp>
      <p:pic>
        <p:nvPicPr>
          <p:cNvPr id="4" name="Picture 3">
            <a:extLst>
              <a:ext uri="{FF2B5EF4-FFF2-40B4-BE49-F238E27FC236}">
                <a16:creationId xmlns:a16="http://schemas.microsoft.com/office/drawing/2014/main" id="{32DC170A-9D8A-460B-B928-6F1E53648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486" y="121165"/>
            <a:ext cx="2629168" cy="753301"/>
          </a:xfrm>
          <a:prstGeom prst="rect">
            <a:avLst/>
          </a:prstGeom>
        </p:spPr>
      </p:pic>
      <p:grpSp>
        <p:nvGrpSpPr>
          <p:cNvPr id="11" name="Group 10">
            <a:extLst>
              <a:ext uri="{FF2B5EF4-FFF2-40B4-BE49-F238E27FC236}">
                <a16:creationId xmlns:a16="http://schemas.microsoft.com/office/drawing/2014/main" id="{922516A7-0DDE-4C59-BFEB-99706A9C5E27}"/>
              </a:ext>
            </a:extLst>
          </p:cNvPr>
          <p:cNvGrpSpPr/>
          <p:nvPr/>
        </p:nvGrpSpPr>
        <p:grpSpPr>
          <a:xfrm>
            <a:off x="863671" y="2715063"/>
            <a:ext cx="8238218" cy="407132"/>
            <a:chOff x="-698173" y="3742673"/>
            <a:chExt cx="11288700" cy="638264"/>
          </a:xfrm>
        </p:grpSpPr>
        <p:pic>
          <p:nvPicPr>
            <p:cNvPr id="12" name="Picture 11">
              <a:extLst>
                <a:ext uri="{FF2B5EF4-FFF2-40B4-BE49-F238E27FC236}">
                  <a16:creationId xmlns:a16="http://schemas.microsoft.com/office/drawing/2014/main" id="{064A1345-F774-482E-AE6E-390F83CEC9ED}"/>
                </a:ext>
              </a:extLst>
            </p:cNvPr>
            <p:cNvPicPr>
              <a:picLocks noChangeAspect="1"/>
            </p:cNvPicPr>
            <p:nvPr/>
          </p:nvPicPr>
          <p:blipFill>
            <a:blip r:embed="rId3"/>
            <a:stretch>
              <a:fillRect/>
            </a:stretch>
          </p:blipFill>
          <p:spPr>
            <a:xfrm>
              <a:off x="-698173" y="3742673"/>
              <a:ext cx="11288700" cy="638264"/>
            </a:xfrm>
            <a:prstGeom prst="rect">
              <a:avLst/>
            </a:prstGeom>
          </p:spPr>
        </p:pic>
        <p:sp>
          <p:nvSpPr>
            <p:cNvPr id="13" name="Oval 12">
              <a:extLst>
                <a:ext uri="{FF2B5EF4-FFF2-40B4-BE49-F238E27FC236}">
                  <a16:creationId xmlns:a16="http://schemas.microsoft.com/office/drawing/2014/main" id="{55EDD620-83ED-4359-B1F2-175C2CC8A834}"/>
                </a:ext>
              </a:extLst>
            </p:cNvPr>
            <p:cNvSpPr/>
            <p:nvPr/>
          </p:nvSpPr>
          <p:spPr>
            <a:xfrm>
              <a:off x="9011050" y="3893363"/>
              <a:ext cx="776037" cy="4875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6C93CF3E-EE98-4547-BAA9-618E24446DB8}"/>
              </a:ext>
            </a:extLst>
          </p:cNvPr>
          <p:cNvPicPr>
            <a:picLocks noChangeAspect="1"/>
          </p:cNvPicPr>
          <p:nvPr/>
        </p:nvPicPr>
        <p:blipFill>
          <a:blip r:embed="rId4"/>
          <a:stretch>
            <a:fillRect/>
          </a:stretch>
        </p:blipFill>
        <p:spPr>
          <a:xfrm>
            <a:off x="91086" y="3905038"/>
            <a:ext cx="3164306" cy="1878806"/>
          </a:xfrm>
          <a:prstGeom prst="rect">
            <a:avLst/>
          </a:prstGeom>
        </p:spPr>
      </p:pic>
      <p:grpSp>
        <p:nvGrpSpPr>
          <p:cNvPr id="22" name="Group 21">
            <a:extLst>
              <a:ext uri="{FF2B5EF4-FFF2-40B4-BE49-F238E27FC236}">
                <a16:creationId xmlns:a16="http://schemas.microsoft.com/office/drawing/2014/main" id="{B928F4D9-E627-49B8-B0BA-8C9C0662CDA8}"/>
              </a:ext>
            </a:extLst>
          </p:cNvPr>
          <p:cNvGrpSpPr/>
          <p:nvPr/>
        </p:nvGrpSpPr>
        <p:grpSpPr>
          <a:xfrm>
            <a:off x="3477356" y="3858057"/>
            <a:ext cx="4373479" cy="1991226"/>
            <a:chOff x="0" y="0"/>
            <a:chExt cx="11550316" cy="6858000"/>
          </a:xfrm>
        </p:grpSpPr>
        <p:pic>
          <p:nvPicPr>
            <p:cNvPr id="15" name="Picture 14">
              <a:extLst>
                <a:ext uri="{FF2B5EF4-FFF2-40B4-BE49-F238E27FC236}">
                  <a16:creationId xmlns:a16="http://schemas.microsoft.com/office/drawing/2014/main" id="{4F41A1DC-BC0D-452E-A96A-FCBCC2FF8A17}"/>
                </a:ext>
              </a:extLst>
            </p:cNvPr>
            <p:cNvPicPr>
              <a:picLocks noChangeAspect="1"/>
            </p:cNvPicPr>
            <p:nvPr/>
          </p:nvPicPr>
          <p:blipFill>
            <a:blip r:embed="rId5"/>
            <a:stretch>
              <a:fillRect/>
            </a:stretch>
          </p:blipFill>
          <p:spPr>
            <a:xfrm>
              <a:off x="0" y="0"/>
              <a:ext cx="11550316" cy="6858000"/>
            </a:xfrm>
            <a:prstGeom prst="rect">
              <a:avLst/>
            </a:prstGeom>
          </p:spPr>
        </p:pic>
        <p:grpSp>
          <p:nvGrpSpPr>
            <p:cNvPr id="16" name="Group 15">
              <a:extLst>
                <a:ext uri="{FF2B5EF4-FFF2-40B4-BE49-F238E27FC236}">
                  <a16:creationId xmlns:a16="http://schemas.microsoft.com/office/drawing/2014/main" id="{788011CB-F4F2-4EBC-9CD6-77BE8B87EE34}"/>
                </a:ext>
              </a:extLst>
            </p:cNvPr>
            <p:cNvGrpSpPr/>
            <p:nvPr/>
          </p:nvGrpSpPr>
          <p:grpSpPr>
            <a:xfrm>
              <a:off x="0" y="1261741"/>
              <a:ext cx="3862052" cy="1496037"/>
              <a:chOff x="0" y="1261741"/>
              <a:chExt cx="3862052" cy="1496037"/>
            </a:xfrm>
          </p:grpSpPr>
          <p:sp>
            <p:nvSpPr>
              <p:cNvPr id="17" name="TextBox 16">
                <a:extLst>
                  <a:ext uri="{FF2B5EF4-FFF2-40B4-BE49-F238E27FC236}">
                    <a16:creationId xmlns:a16="http://schemas.microsoft.com/office/drawing/2014/main" id="{F94494E9-047A-4658-B699-B30725D646D4}"/>
                  </a:ext>
                </a:extLst>
              </p:cNvPr>
              <p:cNvSpPr txBox="1"/>
              <p:nvPr/>
            </p:nvSpPr>
            <p:spPr>
              <a:xfrm>
                <a:off x="0" y="1261741"/>
                <a:ext cx="2934951" cy="1484022"/>
              </a:xfrm>
              <a:prstGeom prst="rect">
                <a:avLst/>
              </a:prstGeom>
              <a:solidFill>
                <a:schemeClr val="tx2">
                  <a:lumMod val="50000"/>
                </a:schemeClr>
              </a:solidFill>
              <a:ln>
                <a:solidFill>
                  <a:schemeClr val="bg1"/>
                </a:solidFill>
              </a:ln>
            </p:spPr>
            <p:txBody>
              <a:bodyPr wrap="square" rtlCol="0">
                <a:spAutoFit/>
              </a:bodyPr>
              <a:lstStyle/>
              <a:p>
                <a:r>
                  <a:rPr lang="en-GB" sz="1050" dirty="0">
                    <a:solidFill>
                      <a:schemeClr val="bg1"/>
                    </a:solidFill>
                  </a:rPr>
                  <a:t>Use your school network login</a:t>
                </a:r>
              </a:p>
            </p:txBody>
          </p:sp>
          <p:sp>
            <p:nvSpPr>
              <p:cNvPr id="18" name="Arrow: Right 17">
                <a:extLst>
                  <a:ext uri="{FF2B5EF4-FFF2-40B4-BE49-F238E27FC236}">
                    <a16:creationId xmlns:a16="http://schemas.microsoft.com/office/drawing/2014/main" id="{0105416F-B8CE-4F7F-BE66-2561D6B87E8C}"/>
                  </a:ext>
                </a:extLst>
              </p:cNvPr>
              <p:cNvSpPr/>
              <p:nvPr/>
            </p:nvSpPr>
            <p:spPr>
              <a:xfrm>
                <a:off x="2934952" y="2567278"/>
                <a:ext cx="927100" cy="190500"/>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240253AF-4746-4D31-888D-BE849342329A}"/>
                </a:ext>
              </a:extLst>
            </p:cNvPr>
            <p:cNvGrpSpPr/>
            <p:nvPr/>
          </p:nvGrpSpPr>
          <p:grpSpPr>
            <a:xfrm>
              <a:off x="1" y="3029103"/>
              <a:ext cx="3862051" cy="1378024"/>
              <a:chOff x="1" y="2555261"/>
              <a:chExt cx="3862051" cy="1378024"/>
            </a:xfrm>
          </p:grpSpPr>
          <p:sp>
            <p:nvSpPr>
              <p:cNvPr id="20" name="TextBox 19">
                <a:extLst>
                  <a:ext uri="{FF2B5EF4-FFF2-40B4-BE49-F238E27FC236}">
                    <a16:creationId xmlns:a16="http://schemas.microsoft.com/office/drawing/2014/main" id="{96662A85-88C7-4A5B-A6A9-E71367727470}"/>
                  </a:ext>
                </a:extLst>
              </p:cNvPr>
              <p:cNvSpPr txBox="1"/>
              <p:nvPr/>
            </p:nvSpPr>
            <p:spPr>
              <a:xfrm>
                <a:off x="1" y="2555261"/>
                <a:ext cx="3456781" cy="1378024"/>
              </a:xfrm>
              <a:prstGeom prst="rect">
                <a:avLst/>
              </a:prstGeom>
              <a:solidFill>
                <a:schemeClr val="tx2">
                  <a:lumMod val="50000"/>
                </a:schemeClr>
              </a:solidFill>
              <a:ln>
                <a:solidFill>
                  <a:schemeClr val="bg1"/>
                </a:solidFill>
              </a:ln>
            </p:spPr>
            <p:txBody>
              <a:bodyPr wrap="square" rtlCol="0">
                <a:spAutoFit/>
              </a:bodyPr>
              <a:lstStyle/>
              <a:p>
                <a:r>
                  <a:rPr lang="en-GB" sz="1000" dirty="0">
                    <a:solidFill>
                      <a:schemeClr val="bg1"/>
                    </a:solidFill>
                  </a:rPr>
                  <a:t>Use your school network password</a:t>
                </a:r>
              </a:p>
            </p:txBody>
          </p:sp>
          <p:sp>
            <p:nvSpPr>
              <p:cNvPr id="21" name="Arrow: Right 20">
                <a:extLst>
                  <a:ext uri="{FF2B5EF4-FFF2-40B4-BE49-F238E27FC236}">
                    <a16:creationId xmlns:a16="http://schemas.microsoft.com/office/drawing/2014/main" id="{381A8ECF-A149-4385-AF50-1FF9A5A5B7AD}"/>
                  </a:ext>
                </a:extLst>
              </p:cNvPr>
              <p:cNvSpPr/>
              <p:nvPr/>
            </p:nvSpPr>
            <p:spPr>
              <a:xfrm>
                <a:off x="3456780" y="2567278"/>
                <a:ext cx="405272" cy="190500"/>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3" name="Rectangle 22">
            <a:hlinkClick r:id="rId6" action="ppaction://hlinksldjump"/>
            <a:extLst>
              <a:ext uri="{FF2B5EF4-FFF2-40B4-BE49-F238E27FC236}">
                <a16:creationId xmlns:a16="http://schemas.microsoft.com/office/drawing/2014/main" id="{E9948109-DB14-4746-96CB-DAC51A916833}"/>
              </a:ext>
            </a:extLst>
          </p:cNvPr>
          <p:cNvSpPr/>
          <p:nvPr/>
        </p:nvSpPr>
        <p:spPr>
          <a:xfrm>
            <a:off x="9065795" y="5083342"/>
            <a:ext cx="1937084" cy="84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Contents</a:t>
            </a:r>
          </a:p>
        </p:txBody>
      </p:sp>
    </p:spTree>
    <p:extLst>
      <p:ext uri="{BB962C8B-B14F-4D97-AF65-F5344CB8AC3E}">
        <p14:creationId xmlns:p14="http://schemas.microsoft.com/office/powerpoint/2010/main" val="290955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p:txBody>
          <a:bodyPr/>
          <a:lstStyle/>
          <a:p>
            <a:r>
              <a:rPr lang="en-US" dirty="0">
                <a:solidFill>
                  <a:srgbClr val="002855"/>
                </a:solidFill>
              </a:rPr>
              <a:t>School emails</a:t>
            </a:r>
            <a:endParaRPr lang="en-GB" dirty="0">
              <a:solidFill>
                <a:srgbClr val="002855"/>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p:txBody>
          <a:bodyPr>
            <a:normAutofit fontScale="77500" lnSpcReduction="20000"/>
          </a:bodyPr>
          <a:lstStyle/>
          <a:p>
            <a:r>
              <a:rPr lang="en-GB" dirty="0">
                <a:solidFill>
                  <a:srgbClr val="002855"/>
                </a:solidFill>
              </a:rPr>
              <a:t>Every QEHS student has a school email. This is used to access office.com, which includes access to teams and other Microsoft apps. You may also use it to access other websites for school, for example, </a:t>
            </a:r>
            <a:r>
              <a:rPr lang="en-GB" dirty="0" err="1">
                <a:solidFill>
                  <a:srgbClr val="002855"/>
                </a:solidFill>
              </a:rPr>
              <a:t>Dr.</a:t>
            </a:r>
            <a:r>
              <a:rPr lang="en-GB" dirty="0">
                <a:solidFill>
                  <a:srgbClr val="002855"/>
                </a:solidFill>
              </a:rPr>
              <a:t> Frost Maths. </a:t>
            </a:r>
          </a:p>
          <a:p>
            <a:r>
              <a:rPr lang="en-GB" dirty="0">
                <a:solidFill>
                  <a:srgbClr val="002855"/>
                </a:solidFill>
              </a:rPr>
              <a:t>Your school email is your school login followed by @qehs.net for example 210xxx@qehs.net</a:t>
            </a:r>
          </a:p>
          <a:p>
            <a:r>
              <a:rPr lang="en-GB" dirty="0">
                <a:solidFill>
                  <a:srgbClr val="002855"/>
                </a:solidFill>
              </a:rPr>
              <a:t>The password is the same as your school login password, by default your date of birth with 8 digits (e.g. 26092021) </a:t>
            </a:r>
          </a:p>
          <a:p>
            <a:r>
              <a:rPr lang="en-GB" dirty="0">
                <a:solidFill>
                  <a:srgbClr val="002855"/>
                </a:solidFill>
              </a:rPr>
              <a:t>You can access your emails, and send your own by going to office.com (</a:t>
            </a:r>
            <a:r>
              <a:rPr lang="en-GB" dirty="0">
                <a:solidFill>
                  <a:srgbClr val="002855"/>
                </a:solidFill>
                <a:hlinkClick r:id="rId2" action="ppaction://hlinksldjump"/>
              </a:rPr>
              <a:t>instructions here</a:t>
            </a:r>
            <a:r>
              <a:rPr lang="en-GB" dirty="0">
                <a:solidFill>
                  <a:srgbClr val="002855"/>
                </a:solidFill>
              </a:rPr>
              <a:t>) and going to the Outlook app. </a:t>
            </a:r>
          </a:p>
          <a:p>
            <a:r>
              <a:rPr lang="en-GB" dirty="0">
                <a:solidFill>
                  <a:srgbClr val="002855"/>
                </a:solidFill>
              </a:rPr>
              <a:t>Remember, all school emails are monitored by the school.</a:t>
            </a:r>
          </a:p>
          <a:p>
            <a:r>
              <a:rPr lang="en-GB" dirty="0">
                <a:solidFill>
                  <a:srgbClr val="002855"/>
                </a:solidFill>
              </a:rPr>
              <a:t>When sending an email try to keep a certain amount of formality, so make sure to include a brief message subject and have an introduction and goodbye, for example</a:t>
            </a:r>
          </a:p>
          <a:p>
            <a:pPr marL="715963" indent="-90488"/>
            <a:r>
              <a:rPr lang="en-GB" dirty="0">
                <a:solidFill>
                  <a:srgbClr val="002855"/>
                </a:solidFill>
              </a:rPr>
              <a:t>Hello Mr. X</a:t>
            </a:r>
          </a:p>
          <a:p>
            <a:pPr marL="715963" indent="-90488"/>
            <a:r>
              <a:rPr lang="en-GB" dirty="0">
                <a:solidFill>
                  <a:srgbClr val="002855"/>
                </a:solidFill>
              </a:rPr>
              <a:t>This is my important message.</a:t>
            </a:r>
          </a:p>
          <a:p>
            <a:pPr marL="715963" indent="-90488"/>
            <a:r>
              <a:rPr lang="en-GB" dirty="0">
                <a:solidFill>
                  <a:srgbClr val="002855"/>
                </a:solidFill>
              </a:rPr>
              <a:t>Thanks very much</a:t>
            </a:r>
          </a:p>
          <a:p>
            <a:pPr marL="715963" indent="-90488"/>
            <a:r>
              <a:rPr lang="en-GB" dirty="0">
                <a:solidFill>
                  <a:srgbClr val="002855"/>
                </a:solidFill>
              </a:rPr>
              <a:t>A. Student</a:t>
            </a:r>
          </a:p>
        </p:txBody>
      </p:sp>
      <p:pic>
        <p:nvPicPr>
          <p:cNvPr id="4" name="Picture 3">
            <a:extLst>
              <a:ext uri="{FF2B5EF4-FFF2-40B4-BE49-F238E27FC236}">
                <a16:creationId xmlns:a16="http://schemas.microsoft.com/office/drawing/2014/main" id="{32DC170A-9D8A-460B-B928-6F1E53648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486" y="121165"/>
            <a:ext cx="2629168" cy="753301"/>
          </a:xfrm>
          <a:prstGeom prst="rect">
            <a:avLst/>
          </a:prstGeom>
        </p:spPr>
      </p:pic>
      <p:sp>
        <p:nvSpPr>
          <p:cNvPr id="5" name="Rectangle 4">
            <a:hlinkClick r:id="rId4" action="ppaction://hlinksldjump"/>
            <a:extLst>
              <a:ext uri="{FF2B5EF4-FFF2-40B4-BE49-F238E27FC236}">
                <a16:creationId xmlns:a16="http://schemas.microsoft.com/office/drawing/2014/main" id="{233CB136-C689-4927-B6E6-C15C3B8C8725}"/>
              </a:ext>
            </a:extLst>
          </p:cNvPr>
          <p:cNvSpPr/>
          <p:nvPr/>
        </p:nvSpPr>
        <p:spPr>
          <a:xfrm>
            <a:off x="9065795" y="5083342"/>
            <a:ext cx="1937084" cy="84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Contents</a:t>
            </a:r>
          </a:p>
        </p:txBody>
      </p:sp>
    </p:spTree>
    <p:extLst>
      <p:ext uri="{BB962C8B-B14F-4D97-AF65-F5344CB8AC3E}">
        <p14:creationId xmlns:p14="http://schemas.microsoft.com/office/powerpoint/2010/main" val="83676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p:txBody>
          <a:bodyPr/>
          <a:lstStyle/>
          <a:p>
            <a:r>
              <a:rPr lang="en-US" dirty="0">
                <a:solidFill>
                  <a:srgbClr val="002855"/>
                </a:solidFill>
              </a:rPr>
              <a:t>Accessing emails from Outlook</a:t>
            </a:r>
            <a:endParaRPr lang="en-GB" dirty="0">
              <a:solidFill>
                <a:srgbClr val="002855"/>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1097280" y="1845734"/>
            <a:ext cx="4106378" cy="4023360"/>
          </a:xfrm>
        </p:spPr>
        <p:txBody>
          <a:bodyPr>
            <a:normAutofit fontScale="92500" lnSpcReduction="10000"/>
          </a:bodyPr>
          <a:lstStyle/>
          <a:p>
            <a:r>
              <a:rPr lang="en-GB" dirty="0">
                <a:solidFill>
                  <a:srgbClr val="002855"/>
                </a:solidFill>
              </a:rPr>
              <a:t>To access your emails, go to office.com (</a:t>
            </a:r>
            <a:r>
              <a:rPr lang="en-GB" dirty="0">
                <a:solidFill>
                  <a:srgbClr val="002855"/>
                </a:solidFill>
                <a:hlinkClick r:id="rId2" action="ppaction://hlinksldjump"/>
              </a:rPr>
              <a:t>instructions here</a:t>
            </a:r>
            <a:r>
              <a:rPr lang="en-GB" dirty="0">
                <a:solidFill>
                  <a:srgbClr val="002855"/>
                </a:solidFill>
              </a:rPr>
              <a:t>) and click the Outlook icon. This is the email app. </a:t>
            </a:r>
          </a:p>
          <a:p>
            <a:r>
              <a:rPr lang="en-GB" dirty="0">
                <a:solidFill>
                  <a:srgbClr val="002855"/>
                </a:solidFill>
              </a:rPr>
              <a:t>In the main window, you can see your emails and click on them to read. </a:t>
            </a:r>
          </a:p>
          <a:p>
            <a:r>
              <a:rPr lang="en-GB" dirty="0">
                <a:solidFill>
                  <a:srgbClr val="002855"/>
                </a:solidFill>
              </a:rPr>
              <a:t>To write a new email, click ‘New message’ </a:t>
            </a:r>
          </a:p>
          <a:p>
            <a:r>
              <a:rPr lang="en-GB" dirty="0">
                <a:solidFill>
                  <a:srgbClr val="002855"/>
                </a:solidFill>
              </a:rPr>
              <a:t>You can search for a member of the school by clicking ‘To’ </a:t>
            </a:r>
          </a:p>
          <a:p>
            <a:r>
              <a:rPr lang="en-GB" dirty="0">
                <a:solidFill>
                  <a:srgbClr val="002855"/>
                </a:solidFill>
              </a:rPr>
              <a:t>Remember to be polite and professional. </a:t>
            </a:r>
          </a:p>
          <a:p>
            <a:r>
              <a:rPr lang="en-GB" dirty="0">
                <a:solidFill>
                  <a:srgbClr val="002855"/>
                </a:solidFill>
              </a:rPr>
              <a:t>If you receive spam or a nasty email, please inform your teacher as soon as possible. </a:t>
            </a:r>
          </a:p>
          <a:p>
            <a:endParaRPr lang="en-GB" dirty="0">
              <a:solidFill>
                <a:srgbClr val="002855"/>
              </a:solidFill>
            </a:endParaRPr>
          </a:p>
        </p:txBody>
      </p:sp>
      <p:pic>
        <p:nvPicPr>
          <p:cNvPr id="4" name="Picture 3">
            <a:extLst>
              <a:ext uri="{FF2B5EF4-FFF2-40B4-BE49-F238E27FC236}">
                <a16:creationId xmlns:a16="http://schemas.microsoft.com/office/drawing/2014/main" id="{32DC170A-9D8A-460B-B928-6F1E53648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7486" y="121165"/>
            <a:ext cx="2629168" cy="753301"/>
          </a:xfrm>
          <a:prstGeom prst="rect">
            <a:avLst/>
          </a:prstGeom>
        </p:spPr>
      </p:pic>
      <p:pic>
        <p:nvPicPr>
          <p:cNvPr id="2050" name="Picture 2">
            <a:extLst>
              <a:ext uri="{FF2B5EF4-FFF2-40B4-BE49-F238E27FC236}">
                <a16:creationId xmlns:a16="http://schemas.microsoft.com/office/drawing/2014/main" id="{DEEE2720-9569-4F9F-9C25-34E775576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744" y="1845734"/>
            <a:ext cx="1100044" cy="9786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533B7A5-A2B7-42EC-8C9A-FA63B1B3782E}"/>
              </a:ext>
            </a:extLst>
          </p:cNvPr>
          <p:cNvPicPr>
            <a:picLocks noChangeAspect="1"/>
          </p:cNvPicPr>
          <p:nvPr/>
        </p:nvPicPr>
        <p:blipFill>
          <a:blip r:embed="rId5"/>
          <a:stretch>
            <a:fillRect/>
          </a:stretch>
        </p:blipFill>
        <p:spPr>
          <a:xfrm>
            <a:off x="7217260" y="1845734"/>
            <a:ext cx="1647131" cy="3958322"/>
          </a:xfrm>
          <a:prstGeom prst="rect">
            <a:avLst/>
          </a:prstGeom>
        </p:spPr>
      </p:pic>
      <p:sp>
        <p:nvSpPr>
          <p:cNvPr id="8" name="Rectangle 7">
            <a:hlinkClick r:id="rId6" action="ppaction://hlinksldjump"/>
            <a:extLst>
              <a:ext uri="{FF2B5EF4-FFF2-40B4-BE49-F238E27FC236}">
                <a16:creationId xmlns:a16="http://schemas.microsoft.com/office/drawing/2014/main" id="{C9402CA2-7597-4B60-B73D-FFC7139E5F9F}"/>
              </a:ext>
            </a:extLst>
          </p:cNvPr>
          <p:cNvSpPr/>
          <p:nvPr/>
        </p:nvSpPr>
        <p:spPr>
          <a:xfrm>
            <a:off x="9065795" y="5083342"/>
            <a:ext cx="1937084" cy="84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Contents</a:t>
            </a:r>
          </a:p>
        </p:txBody>
      </p:sp>
    </p:spTree>
    <p:extLst>
      <p:ext uri="{BB962C8B-B14F-4D97-AF65-F5344CB8AC3E}">
        <p14:creationId xmlns:p14="http://schemas.microsoft.com/office/powerpoint/2010/main" val="153945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D003-7D9D-405D-9177-3E05E0C3CD69}"/>
              </a:ext>
            </a:extLst>
          </p:cNvPr>
          <p:cNvSpPr>
            <a:spLocks noGrp="1"/>
          </p:cNvSpPr>
          <p:nvPr>
            <p:ph type="title"/>
          </p:nvPr>
        </p:nvSpPr>
        <p:spPr/>
        <p:txBody>
          <a:bodyPr/>
          <a:lstStyle/>
          <a:p>
            <a:r>
              <a:rPr lang="en-US" dirty="0">
                <a:solidFill>
                  <a:srgbClr val="002855"/>
                </a:solidFill>
              </a:rPr>
              <a:t>Accessing Office.com</a:t>
            </a:r>
            <a:endParaRPr lang="en-GB" dirty="0">
              <a:solidFill>
                <a:srgbClr val="002855"/>
              </a:solidFill>
            </a:endParaRPr>
          </a:p>
        </p:txBody>
      </p:sp>
      <p:sp>
        <p:nvSpPr>
          <p:cNvPr id="3" name="Content Placeholder 2">
            <a:extLst>
              <a:ext uri="{FF2B5EF4-FFF2-40B4-BE49-F238E27FC236}">
                <a16:creationId xmlns:a16="http://schemas.microsoft.com/office/drawing/2014/main" id="{921F14CE-64AC-4CE0-8B3F-90D90071ADFB}"/>
              </a:ext>
            </a:extLst>
          </p:cNvPr>
          <p:cNvSpPr>
            <a:spLocks noGrp="1"/>
          </p:cNvSpPr>
          <p:nvPr>
            <p:ph idx="1"/>
          </p:nvPr>
        </p:nvSpPr>
        <p:spPr>
          <a:xfrm>
            <a:off x="1097280" y="1845734"/>
            <a:ext cx="5364032" cy="4023360"/>
          </a:xfrm>
        </p:spPr>
        <p:txBody>
          <a:bodyPr/>
          <a:lstStyle/>
          <a:p>
            <a:r>
              <a:rPr lang="en-GB" dirty="0">
                <a:solidFill>
                  <a:srgbClr val="002855"/>
                </a:solidFill>
              </a:rPr>
              <a:t>All of your basic office apps can be found at office.com</a:t>
            </a:r>
          </a:p>
          <a:p>
            <a:pPr marL="457200" indent="-457200">
              <a:buFont typeface="+mj-lt"/>
              <a:buAutoNum type="arabicPeriod"/>
            </a:pPr>
            <a:r>
              <a:rPr lang="en-GB" dirty="0">
                <a:solidFill>
                  <a:srgbClr val="002855"/>
                </a:solidFill>
              </a:rPr>
              <a:t>To login, click ‘sign in’</a:t>
            </a:r>
          </a:p>
          <a:p>
            <a:pPr marL="457200" indent="-457200">
              <a:buFont typeface="+mj-lt"/>
              <a:buAutoNum type="arabicPeriod"/>
            </a:pPr>
            <a:r>
              <a:rPr lang="en-GB" dirty="0">
                <a:solidFill>
                  <a:srgbClr val="002855"/>
                </a:solidFill>
              </a:rPr>
              <a:t>Enter your school email, followed by your school password</a:t>
            </a:r>
          </a:p>
          <a:p>
            <a:pPr marL="457200" indent="-457200">
              <a:buFont typeface="+mj-lt"/>
              <a:buAutoNum type="arabicPeriod"/>
            </a:pPr>
            <a:r>
              <a:rPr lang="en-GB" dirty="0">
                <a:solidFill>
                  <a:srgbClr val="002855"/>
                </a:solidFill>
              </a:rPr>
              <a:t>On the left are many apps you will need, including Word, PowerPoint, Excel, Teams and Outlook (for email) and OneDrive (for saving work)</a:t>
            </a:r>
          </a:p>
          <a:p>
            <a:pPr marL="457200" indent="-457200">
              <a:buFont typeface="+mj-lt"/>
              <a:buAutoNum type="arabicPeriod"/>
            </a:pPr>
            <a:r>
              <a:rPr lang="en-GB" dirty="0">
                <a:solidFill>
                  <a:srgbClr val="002855"/>
                </a:solidFill>
              </a:rPr>
              <a:t>You can also install these apps on your home computer </a:t>
            </a:r>
          </a:p>
        </p:txBody>
      </p:sp>
      <p:pic>
        <p:nvPicPr>
          <p:cNvPr id="4" name="Picture 3">
            <a:extLst>
              <a:ext uri="{FF2B5EF4-FFF2-40B4-BE49-F238E27FC236}">
                <a16:creationId xmlns:a16="http://schemas.microsoft.com/office/drawing/2014/main" id="{32DC170A-9D8A-460B-B928-6F1E53648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486" y="121165"/>
            <a:ext cx="2629168" cy="753301"/>
          </a:xfrm>
          <a:prstGeom prst="rect">
            <a:avLst/>
          </a:prstGeom>
        </p:spPr>
      </p:pic>
      <p:pic>
        <p:nvPicPr>
          <p:cNvPr id="6" name="Picture 5">
            <a:extLst>
              <a:ext uri="{FF2B5EF4-FFF2-40B4-BE49-F238E27FC236}">
                <a16:creationId xmlns:a16="http://schemas.microsoft.com/office/drawing/2014/main" id="{97AAC23D-84EF-4A70-9A20-884EDA82F898}"/>
              </a:ext>
            </a:extLst>
          </p:cNvPr>
          <p:cNvPicPr>
            <a:picLocks noChangeAspect="1"/>
          </p:cNvPicPr>
          <p:nvPr/>
        </p:nvPicPr>
        <p:blipFill>
          <a:blip r:embed="rId3"/>
          <a:stretch>
            <a:fillRect/>
          </a:stretch>
        </p:blipFill>
        <p:spPr>
          <a:xfrm>
            <a:off x="7140387" y="916971"/>
            <a:ext cx="3552265" cy="1748235"/>
          </a:xfrm>
          <a:prstGeom prst="rect">
            <a:avLst/>
          </a:prstGeom>
        </p:spPr>
      </p:pic>
      <p:pic>
        <p:nvPicPr>
          <p:cNvPr id="8" name="Picture 7">
            <a:extLst>
              <a:ext uri="{FF2B5EF4-FFF2-40B4-BE49-F238E27FC236}">
                <a16:creationId xmlns:a16="http://schemas.microsoft.com/office/drawing/2014/main" id="{E7F6A724-9E13-4755-95C1-DD1EDC9D089B}"/>
              </a:ext>
            </a:extLst>
          </p:cNvPr>
          <p:cNvPicPr>
            <a:picLocks noChangeAspect="1"/>
          </p:cNvPicPr>
          <p:nvPr/>
        </p:nvPicPr>
        <p:blipFill>
          <a:blip r:embed="rId4"/>
          <a:stretch>
            <a:fillRect/>
          </a:stretch>
        </p:blipFill>
        <p:spPr>
          <a:xfrm>
            <a:off x="7140387" y="4590781"/>
            <a:ext cx="2625279" cy="1278313"/>
          </a:xfrm>
          <a:prstGeom prst="rect">
            <a:avLst/>
          </a:prstGeom>
        </p:spPr>
      </p:pic>
      <p:pic>
        <p:nvPicPr>
          <p:cNvPr id="10" name="Picture 9">
            <a:extLst>
              <a:ext uri="{FF2B5EF4-FFF2-40B4-BE49-F238E27FC236}">
                <a16:creationId xmlns:a16="http://schemas.microsoft.com/office/drawing/2014/main" id="{EBB62DA7-9B25-4D83-BEE6-160A36F71AA6}"/>
              </a:ext>
            </a:extLst>
          </p:cNvPr>
          <p:cNvPicPr>
            <a:picLocks noChangeAspect="1"/>
          </p:cNvPicPr>
          <p:nvPr/>
        </p:nvPicPr>
        <p:blipFill>
          <a:blip r:embed="rId5"/>
          <a:stretch>
            <a:fillRect/>
          </a:stretch>
        </p:blipFill>
        <p:spPr>
          <a:xfrm>
            <a:off x="7140387" y="2871833"/>
            <a:ext cx="1647007" cy="1512780"/>
          </a:xfrm>
          <a:prstGeom prst="rect">
            <a:avLst/>
          </a:prstGeom>
        </p:spPr>
      </p:pic>
      <p:pic>
        <p:nvPicPr>
          <p:cNvPr id="12" name="Picture 11">
            <a:extLst>
              <a:ext uri="{FF2B5EF4-FFF2-40B4-BE49-F238E27FC236}">
                <a16:creationId xmlns:a16="http://schemas.microsoft.com/office/drawing/2014/main" id="{0693F23F-E275-4621-AFF5-C6365D859D77}"/>
              </a:ext>
            </a:extLst>
          </p:cNvPr>
          <p:cNvPicPr>
            <a:picLocks noChangeAspect="1"/>
          </p:cNvPicPr>
          <p:nvPr/>
        </p:nvPicPr>
        <p:blipFill>
          <a:blip r:embed="rId6"/>
          <a:stretch>
            <a:fillRect/>
          </a:stretch>
        </p:blipFill>
        <p:spPr>
          <a:xfrm>
            <a:off x="9262145" y="2976892"/>
            <a:ext cx="1699449" cy="1302662"/>
          </a:xfrm>
          <a:prstGeom prst="rect">
            <a:avLst/>
          </a:prstGeom>
        </p:spPr>
      </p:pic>
      <p:sp>
        <p:nvSpPr>
          <p:cNvPr id="13" name="TextBox 12">
            <a:extLst>
              <a:ext uri="{FF2B5EF4-FFF2-40B4-BE49-F238E27FC236}">
                <a16:creationId xmlns:a16="http://schemas.microsoft.com/office/drawing/2014/main" id="{8A706B02-5813-4FF3-843A-90A49A47B456}"/>
              </a:ext>
            </a:extLst>
          </p:cNvPr>
          <p:cNvSpPr txBox="1"/>
          <p:nvPr/>
        </p:nvSpPr>
        <p:spPr>
          <a:xfrm>
            <a:off x="7052983" y="810229"/>
            <a:ext cx="301686" cy="369332"/>
          </a:xfrm>
          <a:prstGeom prst="rect">
            <a:avLst/>
          </a:prstGeom>
          <a:noFill/>
        </p:spPr>
        <p:txBody>
          <a:bodyPr wrap="none" rtlCol="0">
            <a:spAutoFit/>
          </a:bodyPr>
          <a:lstStyle/>
          <a:p>
            <a:r>
              <a:rPr lang="en-GB" dirty="0"/>
              <a:t>1</a:t>
            </a:r>
          </a:p>
        </p:txBody>
      </p:sp>
      <p:sp>
        <p:nvSpPr>
          <p:cNvPr id="14" name="TextBox 13">
            <a:extLst>
              <a:ext uri="{FF2B5EF4-FFF2-40B4-BE49-F238E27FC236}">
                <a16:creationId xmlns:a16="http://schemas.microsoft.com/office/drawing/2014/main" id="{3C8DA04A-E129-44A8-9323-BD2087F4BD11}"/>
              </a:ext>
            </a:extLst>
          </p:cNvPr>
          <p:cNvSpPr txBox="1"/>
          <p:nvPr/>
        </p:nvSpPr>
        <p:spPr>
          <a:xfrm>
            <a:off x="7052983" y="4464220"/>
            <a:ext cx="301686" cy="369332"/>
          </a:xfrm>
          <a:prstGeom prst="rect">
            <a:avLst/>
          </a:prstGeom>
          <a:noFill/>
        </p:spPr>
        <p:txBody>
          <a:bodyPr wrap="none" rtlCol="0">
            <a:spAutoFit/>
          </a:bodyPr>
          <a:lstStyle/>
          <a:p>
            <a:r>
              <a:rPr lang="en-GB" dirty="0"/>
              <a:t>3</a:t>
            </a:r>
          </a:p>
        </p:txBody>
      </p:sp>
      <p:sp>
        <p:nvSpPr>
          <p:cNvPr id="15" name="TextBox 14">
            <a:extLst>
              <a:ext uri="{FF2B5EF4-FFF2-40B4-BE49-F238E27FC236}">
                <a16:creationId xmlns:a16="http://schemas.microsoft.com/office/drawing/2014/main" id="{1A146E46-14CB-4695-854A-BFE63B673629}"/>
              </a:ext>
            </a:extLst>
          </p:cNvPr>
          <p:cNvSpPr txBox="1"/>
          <p:nvPr/>
        </p:nvSpPr>
        <p:spPr>
          <a:xfrm>
            <a:off x="7052983" y="2792226"/>
            <a:ext cx="301686" cy="369332"/>
          </a:xfrm>
          <a:prstGeom prst="rect">
            <a:avLst/>
          </a:prstGeom>
          <a:noFill/>
        </p:spPr>
        <p:txBody>
          <a:bodyPr wrap="none" rtlCol="0">
            <a:spAutoFit/>
          </a:bodyPr>
          <a:lstStyle/>
          <a:p>
            <a:r>
              <a:rPr lang="en-GB" dirty="0"/>
              <a:t>2</a:t>
            </a:r>
          </a:p>
        </p:txBody>
      </p:sp>
      <p:sp>
        <p:nvSpPr>
          <p:cNvPr id="16" name="Rectangle 15">
            <a:hlinkClick r:id="rId7" action="ppaction://hlinksldjump"/>
            <a:extLst>
              <a:ext uri="{FF2B5EF4-FFF2-40B4-BE49-F238E27FC236}">
                <a16:creationId xmlns:a16="http://schemas.microsoft.com/office/drawing/2014/main" id="{3CE36FFC-4B49-46BA-A714-8F15741EA802}"/>
              </a:ext>
            </a:extLst>
          </p:cNvPr>
          <p:cNvSpPr/>
          <p:nvPr/>
        </p:nvSpPr>
        <p:spPr>
          <a:xfrm>
            <a:off x="10064416" y="5305926"/>
            <a:ext cx="1937084" cy="848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Back to Contents</a:t>
            </a:r>
          </a:p>
        </p:txBody>
      </p:sp>
    </p:spTree>
    <p:extLst>
      <p:ext uri="{BB962C8B-B14F-4D97-AF65-F5344CB8AC3E}">
        <p14:creationId xmlns:p14="http://schemas.microsoft.com/office/powerpoint/2010/main" val="3554253794"/>
      </p:ext>
    </p:extLst>
  </p:cSld>
  <p:clrMapOvr>
    <a:masterClrMapping/>
  </p:clrMapOvr>
</p:sld>
</file>

<file path=ppt/theme/theme1.xml><?xml version="1.0" encoding="utf-8"?>
<a:theme xmlns:a="http://schemas.openxmlformats.org/drawingml/2006/main" name="Retrospect">
  <a:themeElements>
    <a:clrScheme name="Custom 8">
      <a:dk1>
        <a:srgbClr val="002855"/>
      </a:dk1>
      <a:lt1>
        <a:sysClr val="window" lastClr="FFFFFF"/>
      </a:lt1>
      <a:dk2>
        <a:srgbClr val="9C8F69"/>
      </a:dk2>
      <a:lt2>
        <a:srgbClr val="D9E0E6"/>
      </a:lt2>
      <a:accent1>
        <a:srgbClr val="9C8F69"/>
      </a:accent1>
      <a:accent2>
        <a:srgbClr val="002855"/>
      </a:accent2>
      <a:accent3>
        <a:srgbClr val="002855"/>
      </a:accent3>
      <a:accent4>
        <a:srgbClr val="9C8F69"/>
      </a:accent4>
      <a:accent5>
        <a:srgbClr val="9C8F69"/>
      </a:accent5>
      <a:accent6>
        <a:srgbClr val="9C8F69"/>
      </a:accent6>
      <a:hlink>
        <a:srgbClr val="0059BF"/>
      </a:hlink>
      <a:folHlink>
        <a:srgbClr val="7F7F7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163</TotalTime>
  <Words>1312</Words>
  <Application>Microsoft Office PowerPoint</Application>
  <PresentationFormat>Widescreen</PresentationFormat>
  <Paragraphs>109</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Calibri Light</vt:lpstr>
      <vt:lpstr>Retrospect</vt:lpstr>
      <vt:lpstr>How to do just about anything…</vt:lpstr>
      <vt:lpstr>Contents- Click to go to the page</vt:lpstr>
      <vt:lpstr>Fair use policy</vt:lpstr>
      <vt:lpstr>Logging into school computers</vt:lpstr>
      <vt:lpstr>Saving your work to your school drive</vt:lpstr>
      <vt:lpstr>Accessing Moodle</vt:lpstr>
      <vt:lpstr>School emails</vt:lpstr>
      <vt:lpstr>Accessing emails from Outlook</vt:lpstr>
      <vt:lpstr>Accessing Office.com</vt:lpstr>
      <vt:lpstr>Accessing Teams</vt:lpstr>
      <vt:lpstr>Meetings in Teams</vt:lpstr>
      <vt:lpstr>Assignments in Teams</vt:lpstr>
      <vt:lpstr>Class Files and Class Notebook. </vt:lpstr>
      <vt:lpstr>OneDrive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Snook</dc:creator>
  <cp:lastModifiedBy>Fiona Snook</cp:lastModifiedBy>
  <cp:revision>42</cp:revision>
  <dcterms:created xsi:type="dcterms:W3CDTF">2021-06-21T08:42:08Z</dcterms:created>
  <dcterms:modified xsi:type="dcterms:W3CDTF">2021-09-28T09:19:27Z</dcterms:modified>
</cp:coreProperties>
</file>