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6" r:id="rId5"/>
    <p:sldId id="258" r:id="rId6"/>
    <p:sldId id="270" r:id="rId7"/>
    <p:sldId id="269" r:id="rId8"/>
    <p:sldId id="257" r:id="rId9"/>
    <p:sldId id="261" r:id="rId10"/>
    <p:sldId id="259" r:id="rId11"/>
    <p:sldId id="260" r:id="rId12"/>
    <p:sldId id="262" r:id="rId13"/>
    <p:sldId id="263" r:id="rId14"/>
    <p:sldId id="267" r:id="rId15"/>
    <p:sldId id="266" r:id="rId16"/>
    <p:sldId id="272" r:id="rId17"/>
    <p:sldId id="265"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0E4E9-DE70-80FD-3AF2-28623404D3E5}" v="8" dt="2022-03-04T09:07:56.536"/>
    <p1510:client id="{C236B827-6AEE-8C32-2CB4-3603CD7DDB62}" v="244" dt="2022-03-09T11:52:07.626"/>
    <p1510:client id="{C696FC75-50C2-447D-ADD6-943FCB93B52D}" v="2" dt="2022-03-02T23:13:17.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284"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91545-8D3F-4823-8380-D51B9FA938F2}" type="datetimeFigureOut">
              <a:rPr lang="en-GB" smtClean="0"/>
              <a:t>11/03/2022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7CE47-4785-4466-A954-EFF301121FE7}" type="slidenum">
              <a:rPr lang="en-GB" smtClean="0"/>
              <a:t>‹#›</a:t>
            </a:fld>
            <a:endParaRPr lang="en-GB"/>
          </a:p>
        </p:txBody>
      </p:sp>
    </p:spTree>
    <p:extLst>
      <p:ext uri="{BB962C8B-B14F-4D97-AF65-F5344CB8AC3E}">
        <p14:creationId xmlns:p14="http://schemas.microsoft.com/office/powerpoint/2010/main" val="74325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cw2020.co.uk/ncw-champion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ncw2020.co.uk/activities/" TargetMode="External"/><Relationship Id="rId4" Type="http://schemas.openxmlformats.org/officeDocument/2006/relationships/hyperlink" Target="https://www.bbc.co.uk/newsround"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could.com/buzz-quiz/"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ncw2020.co.uk/activitie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cw2020.co.uk/booklets-guide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ncw2020.co.uk/activities/" TargetMode="External"/><Relationship Id="rId5" Type="http://schemas.openxmlformats.org/officeDocument/2006/relationships/hyperlink" Target="https://www.bbc.co.uk/newsround" TargetMode="External"/><Relationship Id="rId4" Type="http://schemas.openxmlformats.org/officeDocument/2006/relationships/hyperlink" Target="https://www.thersa.org/video/animation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cw2020.co.uk/activitie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jobcentreguide.co.uk/career-sites/15/cv-preparation-advice" TargetMode="External"/><Relationship Id="rId5" Type="http://schemas.openxmlformats.org/officeDocument/2006/relationships/hyperlink" Target="https://ncw2020.co.uk/booklets-guides/" TargetMode="External"/><Relationship Id="rId4" Type="http://schemas.openxmlformats.org/officeDocument/2006/relationships/hyperlink" Target="https://ncw2022.co.u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Create opportunities for students</a:t>
            </a:r>
            <a:r>
              <a:rPr lang="en-GB" baseline="0" dirty="0"/>
              <a:t> to participate in the life of the school. Consider the NCW Champion program with resources for careers champions in school </a:t>
            </a:r>
            <a:r>
              <a:rPr lang="en-US" dirty="0">
                <a:hlinkClick r:id="rId3"/>
              </a:rPr>
              <a:t>NCW Champions (ncw2020.co.uk)</a:t>
            </a:r>
            <a:endParaRPr lang="en-US" dirty="0"/>
          </a:p>
          <a:p>
            <a:r>
              <a:rPr lang="en-GB" dirty="0"/>
              <a:t>Find</a:t>
            </a:r>
            <a:r>
              <a:rPr lang="en-GB" baseline="0" dirty="0"/>
              <a:t> a slot for</a:t>
            </a:r>
            <a:r>
              <a:rPr lang="en-GB" dirty="0"/>
              <a:t> watching the news in form time </a:t>
            </a:r>
            <a:r>
              <a:rPr lang="en-US" dirty="0">
                <a:hlinkClick r:id="rId4"/>
              </a:rPr>
              <a:t>Home - CBBC </a:t>
            </a:r>
            <a:r>
              <a:rPr lang="en-US" dirty="0" err="1">
                <a:hlinkClick r:id="rId4"/>
              </a:rPr>
              <a:t>Newsround</a:t>
            </a:r>
            <a:endParaRPr lang="en-US" dirty="0"/>
          </a:p>
          <a:p>
            <a:r>
              <a:rPr lang="en-GB" dirty="0"/>
              <a:t>Helpful NCW resources: Launch Yourself</a:t>
            </a:r>
            <a:r>
              <a:rPr lang="en-GB" baseline="0" dirty="0"/>
              <a:t>; Who Are We? </a:t>
            </a:r>
            <a:r>
              <a:rPr lang="en-US" dirty="0">
                <a:hlinkClick r:id="rId5"/>
              </a:rPr>
              <a:t>#NCW2020 One Stop Shop</a:t>
            </a:r>
            <a:endParaRPr lang="en-US" dirty="0"/>
          </a:p>
          <a:p>
            <a:endParaRPr lang="en-GB" dirty="0"/>
          </a:p>
        </p:txBody>
      </p:sp>
      <p:sp>
        <p:nvSpPr>
          <p:cNvPr id="4" name="Slide Number Placeholder 3"/>
          <p:cNvSpPr>
            <a:spLocks noGrp="1"/>
          </p:cNvSpPr>
          <p:nvPr>
            <p:ph type="sldNum" sz="quarter" idx="5"/>
          </p:nvPr>
        </p:nvSpPr>
        <p:spPr/>
        <p:txBody>
          <a:bodyPr/>
          <a:lstStyle/>
          <a:p>
            <a:fld id="{FA552F7D-E705-4B99-9829-6692DC82CDF1}" type="slidenum">
              <a:rPr lang="en-GB" smtClean="0"/>
              <a:t>11</a:t>
            </a:fld>
            <a:endParaRPr lang="en-GB"/>
          </a:p>
        </p:txBody>
      </p:sp>
    </p:spTree>
    <p:extLst>
      <p:ext uri="{BB962C8B-B14F-4D97-AF65-F5344CB8AC3E}">
        <p14:creationId xmlns:p14="http://schemas.microsoft.com/office/powerpoint/2010/main" val="132065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Personality quiz available from </a:t>
            </a:r>
            <a:r>
              <a:rPr lang="en-US" dirty="0">
                <a:hlinkClick r:id="rId3"/>
              </a:rPr>
              <a:t>Buzz quiz – </a:t>
            </a:r>
            <a:r>
              <a:rPr lang="en-US" dirty="0" err="1">
                <a:hlinkClick r:id="rId3"/>
              </a:rPr>
              <a:t>icould</a:t>
            </a:r>
            <a:endParaRPr lang="en-US" dirty="0"/>
          </a:p>
          <a:p>
            <a:r>
              <a:rPr lang="en-GB" dirty="0"/>
              <a:t>Helpful NCW resources: Launch Yourself</a:t>
            </a:r>
            <a:r>
              <a:rPr lang="en-GB" baseline="0" dirty="0"/>
              <a:t>; Who Are We? </a:t>
            </a:r>
            <a:r>
              <a:rPr lang="en-US" dirty="0">
                <a:hlinkClick r:id="rId4"/>
              </a:rPr>
              <a:t>#NCW2020 One Stop Shop</a:t>
            </a:r>
            <a:endParaRPr lang="en-US" dirty="0"/>
          </a:p>
          <a:p>
            <a:endParaRPr lang="en-GB" dirty="0"/>
          </a:p>
        </p:txBody>
      </p:sp>
      <p:sp>
        <p:nvSpPr>
          <p:cNvPr id="4" name="Slide Number Placeholder 3"/>
          <p:cNvSpPr>
            <a:spLocks noGrp="1"/>
          </p:cNvSpPr>
          <p:nvPr>
            <p:ph type="sldNum" sz="quarter" idx="5"/>
          </p:nvPr>
        </p:nvSpPr>
        <p:spPr/>
        <p:txBody>
          <a:bodyPr/>
          <a:lstStyle/>
          <a:p>
            <a:fld id="{FA552F7D-E705-4B99-9829-6692DC82CDF1}" type="slidenum">
              <a:rPr lang="en-GB" smtClean="0"/>
              <a:t>12</a:t>
            </a:fld>
            <a:endParaRPr lang="en-GB"/>
          </a:p>
        </p:txBody>
      </p:sp>
    </p:spTree>
    <p:extLst>
      <p:ext uri="{BB962C8B-B14F-4D97-AF65-F5344CB8AC3E}">
        <p14:creationId xmlns:p14="http://schemas.microsoft.com/office/powerpoint/2010/main" val="2897181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Online</a:t>
            </a:r>
            <a:r>
              <a:rPr lang="en-GB" baseline="0" dirty="0"/>
              <a:t> and virtual work experience is becoming increasingly accessible. Look at The Parents Guide to Careers for a full listing </a:t>
            </a:r>
            <a:r>
              <a:rPr lang="en-US" dirty="0">
                <a:hlinkClick r:id="rId3"/>
              </a:rPr>
              <a:t>#NCW2020 One Stop Shop</a:t>
            </a:r>
            <a:r>
              <a:rPr lang="en-US" dirty="0"/>
              <a:t> The RSA has</a:t>
            </a:r>
            <a:r>
              <a:rPr lang="en-US" baseline="0" dirty="0"/>
              <a:t> a series of short animations about topics that will make young people think about what good work is and society </a:t>
            </a:r>
            <a:r>
              <a:rPr lang="en-US" dirty="0">
                <a:hlinkClick r:id="rId4"/>
              </a:rPr>
              <a:t>RSA Animations - RSA (thersa.org)</a:t>
            </a:r>
            <a:endParaRPr lang="en-US" dirty="0"/>
          </a:p>
          <a:p>
            <a:r>
              <a:rPr lang="en-GB" dirty="0"/>
              <a:t>Find</a:t>
            </a:r>
            <a:r>
              <a:rPr lang="en-GB" baseline="0" dirty="0"/>
              <a:t> a slot for</a:t>
            </a:r>
            <a:r>
              <a:rPr lang="en-GB" dirty="0"/>
              <a:t> watching the news in form time </a:t>
            </a:r>
            <a:r>
              <a:rPr lang="en-US" dirty="0">
                <a:hlinkClick r:id="rId5"/>
              </a:rPr>
              <a:t>Home - CBBC </a:t>
            </a:r>
            <a:r>
              <a:rPr lang="en-US" dirty="0" err="1">
                <a:hlinkClick r:id="rId5"/>
              </a:rPr>
              <a:t>Newsround</a:t>
            </a:r>
            <a:endParaRPr lang="en-US" dirty="0"/>
          </a:p>
          <a:p>
            <a:r>
              <a:rPr lang="en-GB" dirty="0"/>
              <a:t>Helpful NCW resources: Launch Yourself</a:t>
            </a:r>
            <a:r>
              <a:rPr lang="en-GB" baseline="0" dirty="0"/>
              <a:t>; Who Are We? </a:t>
            </a:r>
            <a:r>
              <a:rPr lang="en-US" dirty="0">
                <a:hlinkClick r:id="rId6"/>
              </a:rPr>
              <a:t>#NCW2020 One Stop Shop</a:t>
            </a:r>
            <a:endParaRPr lang="en-US" dirty="0"/>
          </a:p>
          <a:p>
            <a:endParaRPr lang="en-GB" dirty="0"/>
          </a:p>
        </p:txBody>
      </p:sp>
      <p:sp>
        <p:nvSpPr>
          <p:cNvPr id="4" name="Slide Number Placeholder 3"/>
          <p:cNvSpPr>
            <a:spLocks noGrp="1"/>
          </p:cNvSpPr>
          <p:nvPr>
            <p:ph type="sldNum" sz="quarter" idx="5"/>
          </p:nvPr>
        </p:nvSpPr>
        <p:spPr/>
        <p:txBody>
          <a:bodyPr/>
          <a:lstStyle/>
          <a:p>
            <a:fld id="{FA552F7D-E705-4B99-9829-6692DC82CDF1}" type="slidenum">
              <a:rPr lang="en-GB" smtClean="0"/>
              <a:t>13</a:t>
            </a:fld>
            <a:endParaRPr lang="en-GB"/>
          </a:p>
        </p:txBody>
      </p:sp>
    </p:spTree>
    <p:extLst>
      <p:ext uri="{BB962C8B-B14F-4D97-AF65-F5344CB8AC3E}">
        <p14:creationId xmlns:p14="http://schemas.microsoft.com/office/powerpoint/2010/main" val="4234705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Try the Skills Suitcase Activities </a:t>
            </a:r>
            <a:r>
              <a:rPr lang="en-US" dirty="0">
                <a:hlinkClick r:id="rId3"/>
              </a:rPr>
              <a:t>#NCW2020 One Stop Shop</a:t>
            </a:r>
            <a:endParaRPr lang="en-US" dirty="0"/>
          </a:p>
          <a:p>
            <a:r>
              <a:rPr lang="en-GB" dirty="0"/>
              <a:t>Explore</a:t>
            </a:r>
            <a:r>
              <a:rPr lang="en-GB" baseline="0" dirty="0"/>
              <a:t> the Virtual Careers Fair </a:t>
            </a:r>
            <a:r>
              <a:rPr lang="en-US" dirty="0">
                <a:hlinkClick r:id="rId4"/>
              </a:rPr>
              <a:t>Welcome - 2022 NCW Virtual Careers Fair (ncw2022.co.uk)</a:t>
            </a:r>
            <a:r>
              <a:rPr lang="en-GB" baseline="0" dirty="0"/>
              <a:t> and use the Treasure Hunt Sheets as a guide.</a:t>
            </a:r>
          </a:p>
          <a:p>
            <a:r>
              <a:rPr lang="en-GB" baseline="0" dirty="0"/>
              <a:t>For Options information check out The Parents Guide to Careers </a:t>
            </a:r>
            <a:r>
              <a:rPr lang="en-US" dirty="0">
                <a:hlinkClick r:id="rId5"/>
              </a:rPr>
              <a:t>#NCW2020 One Stop Shop</a:t>
            </a:r>
            <a:endParaRPr lang="en-GB" baseline="0" dirty="0"/>
          </a:p>
          <a:p>
            <a:r>
              <a:rPr lang="en-US" dirty="0">
                <a:hlinkClick r:id="rId6"/>
              </a:rPr>
              <a:t>CV Preparation &amp; Advice (jobcentreguide.co.uk)</a:t>
            </a:r>
            <a:endParaRPr lang="en-US" dirty="0"/>
          </a:p>
          <a:p>
            <a:endParaRPr lang="en-GB" dirty="0"/>
          </a:p>
        </p:txBody>
      </p:sp>
      <p:sp>
        <p:nvSpPr>
          <p:cNvPr id="4" name="Slide Number Placeholder 3"/>
          <p:cNvSpPr>
            <a:spLocks noGrp="1"/>
          </p:cNvSpPr>
          <p:nvPr>
            <p:ph type="sldNum" sz="quarter" idx="5"/>
          </p:nvPr>
        </p:nvSpPr>
        <p:spPr/>
        <p:txBody>
          <a:bodyPr/>
          <a:lstStyle/>
          <a:p>
            <a:fld id="{FA552F7D-E705-4B99-9829-6692DC82CDF1}" type="slidenum">
              <a:rPr lang="en-GB" smtClean="0"/>
              <a:t>14</a:t>
            </a:fld>
            <a:endParaRPr lang="en-GB"/>
          </a:p>
        </p:txBody>
      </p:sp>
    </p:spTree>
    <p:extLst>
      <p:ext uri="{BB962C8B-B14F-4D97-AF65-F5344CB8AC3E}">
        <p14:creationId xmlns:p14="http://schemas.microsoft.com/office/powerpoint/2010/main" val="242535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a school we are focusing on 8 essential skills that employers are looking for in new recruits.  These skills are transferable across all sectors of the working world.  In lessons it is important that you try to demonstrate these skills.  We want to as a school give you the opportunity to </a:t>
            </a:r>
            <a:r>
              <a:rPr lang="en-US" dirty="0" err="1">
                <a:cs typeface="Calibri"/>
              </a:rPr>
              <a:t>practise</a:t>
            </a:r>
            <a:r>
              <a:rPr lang="en-US" dirty="0">
                <a:cs typeface="Calibri"/>
              </a:rPr>
              <a:t> these before you leave us.  It is about mastering them and allowing you to grow in confidence to apply these in the future</a:t>
            </a:r>
          </a:p>
        </p:txBody>
      </p:sp>
      <p:sp>
        <p:nvSpPr>
          <p:cNvPr id="4" name="Slide Number Placeholder 3"/>
          <p:cNvSpPr>
            <a:spLocks noGrp="1"/>
          </p:cNvSpPr>
          <p:nvPr>
            <p:ph type="sldNum" sz="quarter" idx="5"/>
          </p:nvPr>
        </p:nvSpPr>
        <p:spPr/>
        <p:txBody>
          <a:bodyPr/>
          <a:lstStyle/>
          <a:p>
            <a:fld id="{3327CE47-4785-4466-A954-EFF301121FE7}" type="slidenum">
              <a:rPr lang="en-GB" smtClean="0"/>
              <a:t>15</a:t>
            </a:fld>
            <a:endParaRPr lang="en-GB"/>
          </a:p>
        </p:txBody>
      </p:sp>
    </p:spTree>
    <p:extLst>
      <p:ext uri="{BB962C8B-B14F-4D97-AF65-F5344CB8AC3E}">
        <p14:creationId xmlns:p14="http://schemas.microsoft.com/office/powerpoint/2010/main" val="326120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5393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40216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67241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583816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4275449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006222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079671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95308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054062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526478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0D4E46AA-1EC0-4433-9956-E798E94A6FB7}" type="datetimeFigureOut">
              <a:rPr lang="en-US" smtClean="0"/>
              <a:t>3/11/2022</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62443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0"/>
            <a:ext cx="10363200" cy="131444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853369"/>
            <a:ext cx="10363200" cy="3088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0D4E46AA-1EC0-4433-9956-E798E94A6FB7}" type="datetimeFigureOut">
              <a:rPr lang="en-US" smtClean="0"/>
              <a:pPr/>
              <a:t>3/11/2022</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38C08-47C7-4847-B0BE-B9D8DEEB3D1B}" type="slidenum">
              <a:rPr lang="en-US" smtClean="0"/>
              <a:pPr/>
              <a:t>‹#›</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19516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w2022.co.u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player.vimeo.com/video/393837020?h=1d8f872bb0&amp;app_id=122963"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2FAB7B-42C1-46AA-9C68-7AD281066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city street at night&#10;&#10;Description automatically generated with low confidence">
            <a:extLst>
              <a:ext uri="{FF2B5EF4-FFF2-40B4-BE49-F238E27FC236}">
                <a16:creationId xmlns:a16="http://schemas.microsoft.com/office/drawing/2014/main" id="{C5A2423C-B384-46D3-8789-E790AFF8840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87"/>
          <a:stretch/>
        </p:blipFill>
        <p:spPr>
          <a:xfrm>
            <a:off x="-2" y="-304"/>
            <a:ext cx="12192000" cy="6857848"/>
          </a:xfrm>
          <a:prstGeom prst="rect">
            <a:avLst/>
          </a:prstGeom>
        </p:spPr>
      </p:pic>
      <p:sp>
        <p:nvSpPr>
          <p:cNvPr id="11" name="Rectangle 10">
            <a:extLst>
              <a:ext uri="{FF2B5EF4-FFF2-40B4-BE49-F238E27FC236}">
                <a16:creationId xmlns:a16="http://schemas.microsoft.com/office/drawing/2014/main" id="{F905206B-651D-4874-B365-85CC5F9C8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48484" y="-152"/>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617102-264E-435A-80F9-2058B2C7C8F7}"/>
              </a:ext>
            </a:extLst>
          </p:cNvPr>
          <p:cNvSpPr>
            <a:spLocks noGrp="1"/>
          </p:cNvSpPr>
          <p:nvPr>
            <p:ph type="ctrTitle"/>
          </p:nvPr>
        </p:nvSpPr>
        <p:spPr>
          <a:xfrm>
            <a:off x="6977859" y="1031001"/>
            <a:ext cx="4916477" cy="914400"/>
          </a:xfrm>
        </p:spPr>
        <p:txBody>
          <a:bodyPr anchor="t">
            <a:normAutofit fontScale="90000"/>
          </a:bodyPr>
          <a:lstStyle/>
          <a:p>
            <a:pPr algn="r"/>
            <a:r>
              <a:rPr lang="en-US" dirty="0">
                <a:solidFill>
                  <a:srgbClr val="FFFFFF"/>
                </a:solidFill>
              </a:rPr>
              <a:t>Careers Nexus</a:t>
            </a:r>
            <a:br>
              <a:rPr lang="en-US" dirty="0">
                <a:solidFill>
                  <a:srgbClr val="FFFFFF"/>
                </a:solidFill>
              </a:rPr>
            </a:br>
            <a:endParaRPr lang="en-GB" dirty="0">
              <a:solidFill>
                <a:srgbClr val="FFFFFF"/>
              </a:solidFill>
            </a:endParaRPr>
          </a:p>
        </p:txBody>
      </p:sp>
      <p:cxnSp>
        <p:nvCxnSpPr>
          <p:cNvPr id="13" name="Straight Connector 12">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22043"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F93888D-3B4D-4E6C-BBE3-9019CA95F10B}"/>
              </a:ext>
            </a:extLst>
          </p:cNvPr>
          <p:cNvSpPr/>
          <p:nvPr/>
        </p:nvSpPr>
        <p:spPr>
          <a:xfrm>
            <a:off x="-2" y="5103724"/>
            <a:ext cx="12192002" cy="1446550"/>
          </a:xfrm>
          <a:prstGeom prst="rect">
            <a:avLst/>
          </a:prstGeom>
          <a:solidFill>
            <a:schemeClr val="bg1">
              <a:lumMod val="95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07FA61A-6015-40DA-8440-E52BADC7FD92}"/>
              </a:ext>
            </a:extLst>
          </p:cNvPr>
          <p:cNvSpPr txBox="1"/>
          <p:nvPr/>
        </p:nvSpPr>
        <p:spPr>
          <a:xfrm>
            <a:off x="297661" y="5103724"/>
            <a:ext cx="11596675" cy="1446550"/>
          </a:xfrm>
          <a:prstGeom prst="rect">
            <a:avLst/>
          </a:prstGeom>
          <a:noFill/>
        </p:spPr>
        <p:txBody>
          <a:bodyPr wrap="square">
            <a:spAutoFit/>
          </a:bodyPr>
          <a:lstStyle/>
          <a:p>
            <a:r>
              <a:rPr lang="en-US" sz="4400" b="1" i="0"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rPr>
              <a:t>“Choose a job you love, and you will never have to work a day in your life</a:t>
            </a:r>
            <a:r>
              <a:rPr lang="en-US" sz="44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rPr>
              <a:t>”</a:t>
            </a:r>
            <a:endParaRPr lang="en-GB"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15423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DD3C5-B191-4233-BE80-44C9F3905D4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EF3AB00-67C5-4651-AFA2-A2009A92B55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1AE05AB-788E-44E5-AF8C-759DE6AB9B2D}"/>
              </a:ext>
            </a:extLst>
          </p:cNvPr>
          <p:cNvPicPr>
            <a:picLocks noChangeAspect="1"/>
          </p:cNvPicPr>
          <p:nvPr/>
        </p:nvPicPr>
        <p:blipFill>
          <a:blip r:embed="rId2"/>
          <a:stretch>
            <a:fillRect/>
          </a:stretch>
        </p:blipFill>
        <p:spPr>
          <a:xfrm>
            <a:off x="0" y="425692"/>
            <a:ext cx="12192000" cy="6006616"/>
          </a:xfrm>
          <a:prstGeom prst="rect">
            <a:avLst/>
          </a:prstGeom>
        </p:spPr>
      </p:pic>
    </p:spTree>
    <p:extLst>
      <p:ext uri="{BB962C8B-B14F-4D97-AF65-F5344CB8AC3E}">
        <p14:creationId xmlns:p14="http://schemas.microsoft.com/office/powerpoint/2010/main" val="1290192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63D8-7103-4ECA-89EC-A7C6D642CB18}"/>
              </a:ext>
            </a:extLst>
          </p:cNvPr>
          <p:cNvSpPr>
            <a:spLocks noGrp="1"/>
          </p:cNvSpPr>
          <p:nvPr>
            <p:ph type="title"/>
          </p:nvPr>
        </p:nvSpPr>
        <p:spPr>
          <a:xfrm>
            <a:off x="2476500" y="561021"/>
            <a:ext cx="10363200" cy="1314443"/>
          </a:xfrm>
        </p:spPr>
        <p:txBody>
          <a:bodyPr>
            <a:normAutofit/>
          </a:bodyPr>
          <a:lstStyle/>
          <a:p>
            <a:r>
              <a:rPr lang="en-GB" dirty="0"/>
              <a:t>KS3 – What should I be doing?</a:t>
            </a:r>
          </a:p>
        </p:txBody>
      </p:sp>
      <p:sp>
        <p:nvSpPr>
          <p:cNvPr id="4" name="Rounded Rectangle 8">
            <a:extLst>
              <a:ext uri="{FF2B5EF4-FFF2-40B4-BE49-F238E27FC236}">
                <a16:creationId xmlns:a16="http://schemas.microsoft.com/office/drawing/2014/main" id="{57230628-92CB-4C88-B056-152732BA2699}"/>
              </a:ext>
            </a:extLst>
          </p:cNvPr>
          <p:cNvSpPr/>
          <p:nvPr/>
        </p:nvSpPr>
        <p:spPr>
          <a:xfrm>
            <a:off x="239349" y="1589021"/>
            <a:ext cx="11713301" cy="139400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C000"/>
                </a:solidFill>
              </a:rPr>
              <a:t>Be Helpful</a:t>
            </a:r>
          </a:p>
          <a:p>
            <a:r>
              <a:rPr lang="en-US" sz="2133" dirty="0">
                <a:solidFill>
                  <a:schemeClr val="tx1"/>
                </a:solidFill>
              </a:rPr>
              <a:t>There are lots of opportunities in school to show people that you want to help. Your positive attitude will be remembered, and people are more likely to come to you with more ideas of what you can get involved with</a:t>
            </a:r>
          </a:p>
        </p:txBody>
      </p:sp>
      <p:sp>
        <p:nvSpPr>
          <p:cNvPr id="5" name="Rounded Rectangle 10">
            <a:extLst>
              <a:ext uri="{FF2B5EF4-FFF2-40B4-BE49-F238E27FC236}">
                <a16:creationId xmlns:a16="http://schemas.microsoft.com/office/drawing/2014/main" id="{5AEC6F1A-8A28-484E-AB14-ABF5B0672225}"/>
              </a:ext>
            </a:extLst>
          </p:cNvPr>
          <p:cNvSpPr/>
          <p:nvPr/>
        </p:nvSpPr>
        <p:spPr>
          <a:xfrm>
            <a:off x="239350" y="3063469"/>
            <a:ext cx="11713301" cy="139400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3" b="1" dirty="0">
                <a:solidFill>
                  <a:srgbClr val="7030A0"/>
                </a:solidFill>
              </a:rPr>
              <a:t>Become an Entrepreneur</a:t>
            </a:r>
          </a:p>
          <a:p>
            <a:r>
              <a:rPr lang="en-GB" sz="2133" dirty="0">
                <a:solidFill>
                  <a:schemeClr val="tx1"/>
                </a:solidFill>
              </a:rPr>
              <a:t>Raise funds for a charity that is doing work that you care about. Find ways to supplement your pocket money. Get ideas and help from adults that you trust.</a:t>
            </a:r>
          </a:p>
        </p:txBody>
      </p:sp>
      <p:sp>
        <p:nvSpPr>
          <p:cNvPr id="6" name="Rounded Rectangle 11">
            <a:extLst>
              <a:ext uri="{FF2B5EF4-FFF2-40B4-BE49-F238E27FC236}">
                <a16:creationId xmlns:a16="http://schemas.microsoft.com/office/drawing/2014/main" id="{A710955C-1D85-44C7-95C2-91FD7902241B}"/>
              </a:ext>
            </a:extLst>
          </p:cNvPr>
          <p:cNvSpPr/>
          <p:nvPr/>
        </p:nvSpPr>
        <p:spPr>
          <a:xfrm>
            <a:off x="239350" y="4531269"/>
            <a:ext cx="11713301" cy="1394008"/>
          </a:xfrm>
          <a:prstGeom prst="round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3" b="1" dirty="0">
                <a:solidFill>
                  <a:srgbClr val="FF3399"/>
                </a:solidFill>
              </a:rPr>
              <a:t>Watch the news</a:t>
            </a:r>
          </a:p>
          <a:p>
            <a:r>
              <a:rPr lang="en-GB" sz="2133" dirty="0">
                <a:solidFill>
                  <a:schemeClr val="tx1"/>
                </a:solidFill>
              </a:rPr>
              <a:t>News on the TV is more reliable than some of news sources you find online. Find out what is going on in the world around you, and talk to lots of people about it to get different views.</a:t>
            </a:r>
          </a:p>
        </p:txBody>
      </p:sp>
    </p:spTree>
    <p:extLst>
      <p:ext uri="{BB962C8B-B14F-4D97-AF65-F5344CB8AC3E}">
        <p14:creationId xmlns:p14="http://schemas.microsoft.com/office/powerpoint/2010/main" val="2045132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63D8-7103-4ECA-89EC-A7C6D642CB18}"/>
              </a:ext>
            </a:extLst>
          </p:cNvPr>
          <p:cNvSpPr>
            <a:spLocks noGrp="1"/>
          </p:cNvSpPr>
          <p:nvPr>
            <p:ph type="title"/>
          </p:nvPr>
        </p:nvSpPr>
        <p:spPr>
          <a:xfrm>
            <a:off x="2768600" y="546100"/>
            <a:ext cx="10363200" cy="1314443"/>
          </a:xfrm>
        </p:spPr>
        <p:txBody>
          <a:bodyPr>
            <a:normAutofit/>
          </a:bodyPr>
          <a:lstStyle/>
          <a:p>
            <a:r>
              <a:rPr lang="en-GB" dirty="0"/>
              <a:t>KS3 – What should I be doing?</a:t>
            </a:r>
          </a:p>
        </p:txBody>
      </p:sp>
      <p:sp>
        <p:nvSpPr>
          <p:cNvPr id="4" name="Rounded Rectangle 8">
            <a:extLst>
              <a:ext uri="{FF2B5EF4-FFF2-40B4-BE49-F238E27FC236}">
                <a16:creationId xmlns:a16="http://schemas.microsoft.com/office/drawing/2014/main" id="{57230628-92CB-4C88-B056-152732BA2699}"/>
              </a:ext>
            </a:extLst>
          </p:cNvPr>
          <p:cNvSpPr/>
          <p:nvPr/>
        </p:nvSpPr>
        <p:spPr>
          <a:xfrm>
            <a:off x="239350" y="1595669"/>
            <a:ext cx="11713301" cy="139400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00B050"/>
                </a:solidFill>
              </a:rPr>
              <a:t>Reflect </a:t>
            </a:r>
          </a:p>
          <a:p>
            <a:r>
              <a:rPr lang="en-US" sz="2133" dirty="0">
                <a:solidFill>
                  <a:schemeClr val="tx1"/>
                </a:solidFill>
              </a:rPr>
              <a:t>What makes you, you? Think about what is important to you.</a:t>
            </a:r>
          </a:p>
          <a:p>
            <a:r>
              <a:rPr lang="en-US" sz="2133" dirty="0">
                <a:solidFill>
                  <a:schemeClr val="tx1"/>
                </a:solidFill>
              </a:rPr>
              <a:t>When you imagine the best version of you in the future, what do you see? Try a personality quiz.</a:t>
            </a:r>
          </a:p>
        </p:txBody>
      </p:sp>
      <p:sp>
        <p:nvSpPr>
          <p:cNvPr id="5" name="Rounded Rectangle 10">
            <a:extLst>
              <a:ext uri="{FF2B5EF4-FFF2-40B4-BE49-F238E27FC236}">
                <a16:creationId xmlns:a16="http://schemas.microsoft.com/office/drawing/2014/main" id="{5AEC6F1A-8A28-484E-AB14-ABF5B0672225}"/>
              </a:ext>
            </a:extLst>
          </p:cNvPr>
          <p:cNvSpPr/>
          <p:nvPr/>
        </p:nvSpPr>
        <p:spPr>
          <a:xfrm>
            <a:off x="239350" y="3063469"/>
            <a:ext cx="11713301" cy="13940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C00000"/>
                </a:solidFill>
              </a:rPr>
              <a:t>Be Curious </a:t>
            </a:r>
          </a:p>
          <a:p>
            <a:r>
              <a:rPr lang="en-US" sz="2133" dirty="0">
                <a:solidFill>
                  <a:schemeClr val="tx1"/>
                </a:solidFill>
              </a:rPr>
              <a:t>Find out about people’s jobs and careers. Start by asking the adults you know about what they do at work and how they ended up doing the jobs that they are doing.</a:t>
            </a:r>
          </a:p>
        </p:txBody>
      </p:sp>
      <p:sp>
        <p:nvSpPr>
          <p:cNvPr id="6" name="Rounded Rectangle 11">
            <a:extLst>
              <a:ext uri="{FF2B5EF4-FFF2-40B4-BE49-F238E27FC236}">
                <a16:creationId xmlns:a16="http://schemas.microsoft.com/office/drawing/2014/main" id="{A710955C-1D85-44C7-95C2-91FD7902241B}"/>
              </a:ext>
            </a:extLst>
          </p:cNvPr>
          <p:cNvSpPr/>
          <p:nvPr/>
        </p:nvSpPr>
        <p:spPr>
          <a:xfrm>
            <a:off x="239350" y="4531269"/>
            <a:ext cx="11713301" cy="1394008"/>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0070C0"/>
                </a:solidFill>
              </a:rPr>
              <a:t>Get Involved </a:t>
            </a:r>
          </a:p>
          <a:p>
            <a:r>
              <a:rPr lang="en-US" sz="2133" dirty="0">
                <a:solidFill>
                  <a:schemeClr val="tx1"/>
                </a:solidFill>
              </a:rPr>
              <a:t>You will only find out what you are good at by trying lots of new things.</a:t>
            </a:r>
          </a:p>
          <a:p>
            <a:r>
              <a:rPr lang="en-US" sz="2133" dirty="0">
                <a:solidFill>
                  <a:schemeClr val="tx1"/>
                </a:solidFill>
              </a:rPr>
              <a:t>Be okay with failing, be prepared to learn from mistakes</a:t>
            </a:r>
          </a:p>
        </p:txBody>
      </p:sp>
    </p:spTree>
    <p:extLst>
      <p:ext uri="{BB962C8B-B14F-4D97-AF65-F5344CB8AC3E}">
        <p14:creationId xmlns:p14="http://schemas.microsoft.com/office/powerpoint/2010/main" val="2779314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63D8-7103-4ECA-89EC-A7C6D642CB18}"/>
              </a:ext>
            </a:extLst>
          </p:cNvPr>
          <p:cNvSpPr>
            <a:spLocks noGrp="1"/>
          </p:cNvSpPr>
          <p:nvPr>
            <p:ph type="title"/>
          </p:nvPr>
        </p:nvSpPr>
        <p:spPr>
          <a:xfrm>
            <a:off x="3175000" y="275501"/>
            <a:ext cx="10363200" cy="1314443"/>
          </a:xfrm>
        </p:spPr>
        <p:txBody>
          <a:bodyPr>
            <a:normAutofit/>
          </a:bodyPr>
          <a:lstStyle/>
          <a:p>
            <a:r>
              <a:rPr lang="en-GB" dirty="0"/>
              <a:t>KS4 – What should I be doing?</a:t>
            </a:r>
          </a:p>
        </p:txBody>
      </p:sp>
      <p:sp>
        <p:nvSpPr>
          <p:cNvPr id="4" name="Rounded Rectangle 8">
            <a:extLst>
              <a:ext uri="{FF2B5EF4-FFF2-40B4-BE49-F238E27FC236}">
                <a16:creationId xmlns:a16="http://schemas.microsoft.com/office/drawing/2014/main" id="{57230628-92CB-4C88-B056-152732BA2699}"/>
              </a:ext>
            </a:extLst>
          </p:cNvPr>
          <p:cNvSpPr/>
          <p:nvPr/>
        </p:nvSpPr>
        <p:spPr>
          <a:xfrm>
            <a:off x="239350" y="1466843"/>
            <a:ext cx="11713301" cy="139400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C000"/>
                </a:solidFill>
              </a:rPr>
              <a:t>Look for opportunities to gain experience</a:t>
            </a:r>
          </a:p>
          <a:p>
            <a:r>
              <a:rPr lang="en-US" sz="2133" dirty="0">
                <a:solidFill>
                  <a:schemeClr val="tx1"/>
                </a:solidFill>
              </a:rPr>
              <a:t>Experience of work will help you to develop skills. A part time job or volunteering is a great way to gain work experience. There are also virtual work experience schemes which school can direct you to.</a:t>
            </a:r>
          </a:p>
        </p:txBody>
      </p:sp>
      <p:sp>
        <p:nvSpPr>
          <p:cNvPr id="5" name="Rounded Rectangle 10">
            <a:extLst>
              <a:ext uri="{FF2B5EF4-FFF2-40B4-BE49-F238E27FC236}">
                <a16:creationId xmlns:a16="http://schemas.microsoft.com/office/drawing/2014/main" id="{5AEC6F1A-8A28-484E-AB14-ABF5B0672225}"/>
              </a:ext>
            </a:extLst>
          </p:cNvPr>
          <p:cNvSpPr/>
          <p:nvPr/>
        </p:nvSpPr>
        <p:spPr>
          <a:xfrm>
            <a:off x="239350" y="3063469"/>
            <a:ext cx="11713301" cy="139400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7030A0"/>
                </a:solidFill>
              </a:rPr>
              <a:t>Be mindful of your community</a:t>
            </a:r>
          </a:p>
          <a:p>
            <a:r>
              <a:rPr lang="en-US" sz="2133" dirty="0">
                <a:solidFill>
                  <a:schemeClr val="tx1"/>
                </a:solidFill>
              </a:rPr>
              <a:t>Look to help others to achieve. Your family, your friends and your school can all benefit from your time and your attention. Involve them in what you want to achieve and be involved in helping them.</a:t>
            </a:r>
          </a:p>
        </p:txBody>
      </p:sp>
      <p:sp>
        <p:nvSpPr>
          <p:cNvPr id="6" name="Rounded Rectangle 11">
            <a:extLst>
              <a:ext uri="{FF2B5EF4-FFF2-40B4-BE49-F238E27FC236}">
                <a16:creationId xmlns:a16="http://schemas.microsoft.com/office/drawing/2014/main" id="{A710955C-1D85-44C7-95C2-91FD7902241B}"/>
              </a:ext>
            </a:extLst>
          </p:cNvPr>
          <p:cNvSpPr/>
          <p:nvPr/>
        </p:nvSpPr>
        <p:spPr>
          <a:xfrm>
            <a:off x="239350" y="4531269"/>
            <a:ext cx="11713301" cy="1394008"/>
          </a:xfrm>
          <a:prstGeom prst="round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3399"/>
                </a:solidFill>
              </a:rPr>
              <a:t>Learn about the issues that shape your world</a:t>
            </a:r>
          </a:p>
          <a:p>
            <a:r>
              <a:rPr lang="en-US" sz="2133" dirty="0">
                <a:solidFill>
                  <a:schemeClr val="tx1"/>
                </a:solidFill>
              </a:rPr>
              <a:t>There are some </a:t>
            </a:r>
            <a:r>
              <a:rPr lang="en-US" sz="2133" dirty="0" err="1">
                <a:solidFill>
                  <a:schemeClr val="tx1"/>
                </a:solidFill>
              </a:rPr>
              <a:t>organisations</a:t>
            </a:r>
            <a:r>
              <a:rPr lang="en-US" sz="2133" dirty="0">
                <a:solidFill>
                  <a:schemeClr val="tx1"/>
                </a:solidFill>
              </a:rPr>
              <a:t> and companies that understand they have the power to do good work and look after their work force. Learn about how society works, </a:t>
            </a:r>
            <a:r>
              <a:rPr lang="en-US" sz="2133" dirty="0" err="1">
                <a:solidFill>
                  <a:schemeClr val="tx1"/>
                </a:solidFill>
              </a:rPr>
              <a:t>globalisation</a:t>
            </a:r>
            <a:r>
              <a:rPr lang="en-US" sz="2133" dirty="0">
                <a:solidFill>
                  <a:schemeClr val="tx1"/>
                </a:solidFill>
              </a:rPr>
              <a:t>, ethics and ethical </a:t>
            </a:r>
            <a:r>
              <a:rPr lang="en-US" sz="2133" dirty="0" err="1">
                <a:solidFill>
                  <a:schemeClr val="tx1"/>
                </a:solidFill>
              </a:rPr>
              <a:t>behaviour</a:t>
            </a:r>
            <a:r>
              <a:rPr lang="en-US" sz="2133" dirty="0">
                <a:solidFill>
                  <a:schemeClr val="tx1"/>
                </a:solidFill>
              </a:rPr>
              <a:t>. </a:t>
            </a:r>
          </a:p>
        </p:txBody>
      </p:sp>
    </p:spTree>
    <p:extLst>
      <p:ext uri="{BB962C8B-B14F-4D97-AF65-F5344CB8AC3E}">
        <p14:creationId xmlns:p14="http://schemas.microsoft.com/office/powerpoint/2010/main" val="3439272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63D8-7103-4ECA-89EC-A7C6D642CB18}"/>
              </a:ext>
            </a:extLst>
          </p:cNvPr>
          <p:cNvSpPr>
            <a:spLocks noGrp="1"/>
          </p:cNvSpPr>
          <p:nvPr>
            <p:ph type="title"/>
          </p:nvPr>
        </p:nvSpPr>
        <p:spPr>
          <a:xfrm>
            <a:off x="2717800" y="533400"/>
            <a:ext cx="10363200" cy="1314443"/>
          </a:xfrm>
        </p:spPr>
        <p:txBody>
          <a:bodyPr>
            <a:normAutofit/>
          </a:bodyPr>
          <a:lstStyle/>
          <a:p>
            <a:r>
              <a:rPr lang="en-GB" dirty="0"/>
              <a:t>KS4 – What should I be doing?</a:t>
            </a:r>
          </a:p>
        </p:txBody>
      </p:sp>
      <p:sp>
        <p:nvSpPr>
          <p:cNvPr id="4" name="Rounded Rectangle 8">
            <a:extLst>
              <a:ext uri="{FF2B5EF4-FFF2-40B4-BE49-F238E27FC236}">
                <a16:creationId xmlns:a16="http://schemas.microsoft.com/office/drawing/2014/main" id="{57230628-92CB-4C88-B056-152732BA2699}"/>
              </a:ext>
            </a:extLst>
          </p:cNvPr>
          <p:cNvSpPr/>
          <p:nvPr/>
        </p:nvSpPr>
        <p:spPr>
          <a:xfrm>
            <a:off x="239350" y="1595669"/>
            <a:ext cx="11713301" cy="139400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00B050"/>
                </a:solidFill>
              </a:rPr>
              <a:t>Reflect </a:t>
            </a:r>
          </a:p>
          <a:p>
            <a:r>
              <a:rPr lang="en-US" sz="2133" dirty="0">
                <a:solidFill>
                  <a:schemeClr val="tx1"/>
                </a:solidFill>
              </a:rPr>
              <a:t>Consider the Skills you have been developing. What are your strengths and weaknesses? What can you do to develop your skills?</a:t>
            </a:r>
          </a:p>
        </p:txBody>
      </p:sp>
      <p:sp>
        <p:nvSpPr>
          <p:cNvPr id="5" name="Rounded Rectangle 10">
            <a:extLst>
              <a:ext uri="{FF2B5EF4-FFF2-40B4-BE49-F238E27FC236}">
                <a16:creationId xmlns:a16="http://schemas.microsoft.com/office/drawing/2014/main" id="{5AEC6F1A-8A28-484E-AB14-ABF5B0672225}"/>
              </a:ext>
            </a:extLst>
          </p:cNvPr>
          <p:cNvSpPr/>
          <p:nvPr/>
        </p:nvSpPr>
        <p:spPr>
          <a:xfrm>
            <a:off x="239350" y="3063469"/>
            <a:ext cx="11713301" cy="13940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C00000"/>
                </a:solidFill>
              </a:rPr>
              <a:t>Investigate Your Options</a:t>
            </a:r>
          </a:p>
          <a:p>
            <a:r>
              <a:rPr lang="en-US" sz="2133" dirty="0">
                <a:solidFill>
                  <a:schemeClr val="tx1"/>
                </a:solidFill>
              </a:rPr>
              <a:t>Research A Level subjects and vocational qualifications. Is Sixth Form, college or an apprenticeship right for you? Different qualifications lead to different job opportunities. Find out more at the </a:t>
            </a:r>
            <a:r>
              <a:rPr lang="en-US" sz="2133" dirty="0">
                <a:solidFill>
                  <a:schemeClr val="tx1"/>
                </a:solidFill>
                <a:hlinkClick r:id="rId3"/>
              </a:rPr>
              <a:t>NCW Virtual Careers Fair</a:t>
            </a:r>
            <a:r>
              <a:rPr lang="en-US" sz="2133" dirty="0">
                <a:solidFill>
                  <a:schemeClr val="tx1"/>
                </a:solidFill>
              </a:rPr>
              <a:t>.</a:t>
            </a:r>
          </a:p>
        </p:txBody>
      </p:sp>
      <p:sp>
        <p:nvSpPr>
          <p:cNvPr id="6" name="Rounded Rectangle 11">
            <a:extLst>
              <a:ext uri="{FF2B5EF4-FFF2-40B4-BE49-F238E27FC236}">
                <a16:creationId xmlns:a16="http://schemas.microsoft.com/office/drawing/2014/main" id="{A710955C-1D85-44C7-95C2-91FD7902241B}"/>
              </a:ext>
            </a:extLst>
          </p:cNvPr>
          <p:cNvSpPr/>
          <p:nvPr/>
        </p:nvSpPr>
        <p:spPr>
          <a:xfrm>
            <a:off x="239350" y="4531269"/>
            <a:ext cx="11713301" cy="1394008"/>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0070C0"/>
                </a:solidFill>
              </a:rPr>
              <a:t>Prepare A CV</a:t>
            </a:r>
          </a:p>
          <a:p>
            <a:r>
              <a:rPr lang="en-US" sz="2133" dirty="0">
                <a:solidFill>
                  <a:schemeClr val="tx1"/>
                </a:solidFill>
              </a:rPr>
              <a:t>Ask for feedback. What is your CV lacking? Now is the time to think about building work experience and skills that you can talk about.</a:t>
            </a:r>
          </a:p>
        </p:txBody>
      </p:sp>
    </p:spTree>
    <p:extLst>
      <p:ext uri="{BB962C8B-B14F-4D97-AF65-F5344CB8AC3E}">
        <p14:creationId xmlns:p14="http://schemas.microsoft.com/office/powerpoint/2010/main" val="390743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blethorpe Primary Academy - Careers and Employability Skills">
            <a:extLst>
              <a:ext uri="{FF2B5EF4-FFF2-40B4-BE49-F238E27FC236}">
                <a16:creationId xmlns:a16="http://schemas.microsoft.com/office/drawing/2014/main" id="{1AC9F257-B20A-4BC0-BFD4-013FB1D26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563"/>
            <a:ext cx="12192000" cy="1819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CB37E3-D844-467C-95C5-6B8B0011E7E1}"/>
              </a:ext>
            </a:extLst>
          </p:cNvPr>
          <p:cNvSpPr txBox="1"/>
          <p:nvPr/>
        </p:nvSpPr>
        <p:spPr>
          <a:xfrm>
            <a:off x="2063448" y="3744686"/>
            <a:ext cx="762967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The 8 essential, transferable skills that we all should be experiencing and applying in school.</a:t>
            </a:r>
          </a:p>
          <a:p>
            <a:pPr algn="ctr"/>
            <a:endParaRPr lang="en-US" sz="2800" dirty="0"/>
          </a:p>
          <a:p>
            <a:pPr algn="ctr"/>
            <a:r>
              <a:rPr lang="en-US" sz="2800"/>
              <a:t>Seek opportunities to demonstrate these. </a:t>
            </a:r>
          </a:p>
          <a:p>
            <a:pPr algn="ctr"/>
            <a:r>
              <a:rPr lang="en-US" sz="2800"/>
              <a:t> How can you evidence these?</a:t>
            </a:r>
          </a:p>
        </p:txBody>
      </p:sp>
    </p:spTree>
    <p:extLst>
      <p:ext uri="{BB962C8B-B14F-4D97-AF65-F5344CB8AC3E}">
        <p14:creationId xmlns:p14="http://schemas.microsoft.com/office/powerpoint/2010/main" val="1914571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C6F9-F647-4BC9-9256-ED996D21C1AC}"/>
              </a:ext>
            </a:extLst>
          </p:cNvPr>
          <p:cNvSpPr>
            <a:spLocks noGrp="1"/>
          </p:cNvSpPr>
          <p:nvPr>
            <p:ph type="title"/>
          </p:nvPr>
        </p:nvSpPr>
        <p:spPr>
          <a:xfrm>
            <a:off x="774700" y="3298259"/>
            <a:ext cx="10363200" cy="1314443"/>
          </a:xfrm>
        </p:spPr>
        <p:txBody>
          <a:bodyPr/>
          <a:lstStyle/>
          <a:p>
            <a:pPr algn="ctr"/>
            <a:r>
              <a:rPr lang="en-US" dirty="0"/>
              <a:t>National Careers Week 2022</a:t>
            </a:r>
            <a:br>
              <a:rPr lang="en-US" dirty="0"/>
            </a:br>
            <a:r>
              <a:rPr lang="en-US" dirty="0"/>
              <a:t>Self Awareness &amp; Opportunities</a:t>
            </a:r>
            <a:endParaRPr lang="en-GB" dirty="0"/>
          </a:p>
        </p:txBody>
      </p:sp>
      <p:pic>
        <p:nvPicPr>
          <p:cNvPr id="2050" name="Picture 2" descr="Queen Elizabeth High School">
            <a:extLst>
              <a:ext uri="{FF2B5EF4-FFF2-40B4-BE49-F238E27FC236}">
                <a16:creationId xmlns:a16="http://schemas.microsoft.com/office/drawing/2014/main" id="{69DB40F1-3DBC-4E3B-A40B-61089E0A1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20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F635-D551-4648-9D2E-6372F6543A3D}"/>
              </a:ext>
            </a:extLst>
          </p:cNvPr>
          <p:cNvSpPr>
            <a:spLocks noGrp="1"/>
          </p:cNvSpPr>
          <p:nvPr>
            <p:ph type="title"/>
          </p:nvPr>
        </p:nvSpPr>
        <p:spPr/>
        <p:txBody>
          <a:bodyPr>
            <a:normAutofit/>
          </a:bodyPr>
          <a:lstStyle/>
          <a:p>
            <a:r>
              <a:rPr lang="en-GB" dirty="0"/>
              <a:t>Careers Guidance</a:t>
            </a:r>
          </a:p>
        </p:txBody>
      </p:sp>
      <p:sp>
        <p:nvSpPr>
          <p:cNvPr id="3" name="Content Placeholder 2">
            <a:extLst>
              <a:ext uri="{FF2B5EF4-FFF2-40B4-BE49-F238E27FC236}">
                <a16:creationId xmlns:a16="http://schemas.microsoft.com/office/drawing/2014/main" id="{A314A6E2-7364-44F7-A4F9-AC7BC9618D68}"/>
              </a:ext>
            </a:extLst>
          </p:cNvPr>
          <p:cNvSpPr>
            <a:spLocks noGrp="1"/>
          </p:cNvSpPr>
          <p:nvPr>
            <p:ph idx="1"/>
          </p:nvPr>
        </p:nvSpPr>
        <p:spPr/>
        <p:txBody>
          <a:bodyPr>
            <a:normAutofit fontScale="92500" lnSpcReduction="10000"/>
          </a:bodyPr>
          <a:lstStyle/>
          <a:p>
            <a:r>
              <a:rPr lang="en-US" sz="3733" dirty="0"/>
              <a:t>Careers Education and Guidance in school is meant to help you feel confident about your future. Happy in the knowledge that when you leave school, you will have made decisions about your education and learning that will have been right for you.</a:t>
            </a:r>
          </a:p>
        </p:txBody>
      </p:sp>
    </p:spTree>
    <p:extLst>
      <p:ext uri="{BB962C8B-B14F-4D97-AF65-F5344CB8AC3E}">
        <p14:creationId xmlns:p14="http://schemas.microsoft.com/office/powerpoint/2010/main" val="3108801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8140-C67D-4E56-B4CE-AB361D599456}"/>
              </a:ext>
            </a:extLst>
          </p:cNvPr>
          <p:cNvSpPr>
            <a:spLocks noGrp="1"/>
          </p:cNvSpPr>
          <p:nvPr>
            <p:ph type="title"/>
          </p:nvPr>
        </p:nvSpPr>
        <p:spPr/>
        <p:txBody>
          <a:bodyPr>
            <a:normAutofit/>
          </a:bodyPr>
          <a:lstStyle/>
          <a:p>
            <a:r>
              <a:rPr lang="en-GB" dirty="0"/>
              <a:t>What do I need to learn?</a:t>
            </a:r>
          </a:p>
        </p:txBody>
      </p:sp>
      <p:pic>
        <p:nvPicPr>
          <p:cNvPr id="4" name="Picture 3">
            <a:extLst>
              <a:ext uri="{FF2B5EF4-FFF2-40B4-BE49-F238E27FC236}">
                <a16:creationId xmlns:a16="http://schemas.microsoft.com/office/drawing/2014/main" id="{D405A7B2-050D-4AA7-80FD-979F17A40FC1}"/>
              </a:ext>
            </a:extLst>
          </p:cNvPr>
          <p:cNvPicPr>
            <a:picLocks noChangeAspect="1"/>
          </p:cNvPicPr>
          <p:nvPr/>
        </p:nvPicPr>
        <p:blipFill rotWithShape="1">
          <a:blip r:embed="rId2"/>
          <a:srcRect l="9051" t="26179" r="9051" b="14970"/>
          <a:stretch/>
        </p:blipFill>
        <p:spPr>
          <a:xfrm>
            <a:off x="431371" y="1559288"/>
            <a:ext cx="11041227" cy="4458957"/>
          </a:xfrm>
          <a:prstGeom prst="rect">
            <a:avLst/>
          </a:prstGeom>
        </p:spPr>
      </p:pic>
      <p:sp>
        <p:nvSpPr>
          <p:cNvPr id="6" name="TextBox 5">
            <a:extLst>
              <a:ext uri="{FF2B5EF4-FFF2-40B4-BE49-F238E27FC236}">
                <a16:creationId xmlns:a16="http://schemas.microsoft.com/office/drawing/2014/main" id="{B3EF0C17-28A2-49CA-BAF1-E0C3A5665FD9}"/>
              </a:ext>
            </a:extLst>
          </p:cNvPr>
          <p:cNvSpPr txBox="1"/>
          <p:nvPr/>
        </p:nvSpPr>
        <p:spPr>
          <a:xfrm>
            <a:off x="0" y="6204049"/>
            <a:ext cx="3599723" cy="584775"/>
          </a:xfrm>
          <a:prstGeom prst="rect">
            <a:avLst/>
          </a:prstGeom>
          <a:noFill/>
        </p:spPr>
        <p:txBody>
          <a:bodyPr wrap="square">
            <a:spAutoFit/>
          </a:bodyPr>
          <a:lstStyle/>
          <a:p>
            <a:r>
              <a:rPr lang="en-US" sz="1600" dirty="0">
                <a:latin typeface="Comfortaa" panose="020F0603070000060003" pitchFamily="34" charset="0"/>
              </a:rPr>
              <a:t>From the New Career Development Framework (thecdi.net)</a:t>
            </a:r>
          </a:p>
        </p:txBody>
      </p:sp>
    </p:spTree>
    <p:extLst>
      <p:ext uri="{BB962C8B-B14F-4D97-AF65-F5344CB8AC3E}">
        <p14:creationId xmlns:p14="http://schemas.microsoft.com/office/powerpoint/2010/main" val="2246193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C9DB-C720-4B07-B02B-FF397A8D1D4B}"/>
              </a:ext>
            </a:extLst>
          </p:cNvPr>
          <p:cNvSpPr>
            <a:spLocks noGrp="1"/>
          </p:cNvSpPr>
          <p:nvPr>
            <p:ph type="title"/>
          </p:nvPr>
        </p:nvSpPr>
        <p:spPr/>
        <p:txBody>
          <a:bodyPr/>
          <a:lstStyle/>
          <a:p>
            <a:endParaRPr lang="en-GB"/>
          </a:p>
        </p:txBody>
      </p:sp>
      <p:pic>
        <p:nvPicPr>
          <p:cNvPr id="6" name="Online Media 5" title="National Careers Week 2020: A Film About HOPE HD 1080p NCW 2020">
            <a:hlinkClick r:id="" action="ppaction://media"/>
            <a:extLst>
              <a:ext uri="{FF2B5EF4-FFF2-40B4-BE49-F238E27FC236}">
                <a16:creationId xmlns:a16="http://schemas.microsoft.com/office/drawing/2014/main" id="{09EC088A-D646-4CB1-83D0-ED13E7CACBCA}"/>
              </a:ext>
            </a:extLst>
          </p:cNvPr>
          <p:cNvPicPr>
            <a:picLocks noGrp="1" noRot="1" noChangeAspect="1"/>
          </p:cNvPicPr>
          <p:nvPr>
            <p:ph idx="1"/>
            <a:videoFile r:link="rId1"/>
          </p:nvPr>
        </p:nvPicPr>
        <p:blipFill>
          <a:blip r:embed="rId3"/>
          <a:stretch>
            <a:fillRect/>
          </a:stretch>
        </p:blipFill>
        <p:spPr>
          <a:xfrm>
            <a:off x="457200" y="328159"/>
            <a:ext cx="11394622" cy="6419784"/>
          </a:xfrm>
          <a:prstGeom prst="rect">
            <a:avLst/>
          </a:prstGeom>
        </p:spPr>
      </p:pic>
    </p:spTree>
    <p:extLst>
      <p:ext uri="{BB962C8B-B14F-4D97-AF65-F5344CB8AC3E}">
        <p14:creationId xmlns:p14="http://schemas.microsoft.com/office/powerpoint/2010/main" val="265998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E3D4-681F-4178-B90D-2ADC9D0225C2}"/>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E6135B37-3E7D-4D35-9D28-7795B38EA67C}"/>
              </a:ext>
            </a:extLst>
          </p:cNvPr>
          <p:cNvPicPr>
            <a:picLocks noChangeAspect="1"/>
          </p:cNvPicPr>
          <p:nvPr/>
        </p:nvPicPr>
        <p:blipFill rotWithShape="1">
          <a:blip r:embed="rId2"/>
          <a:srcRect l="5312" t="13359" r="5833" b="17778"/>
          <a:stretch/>
        </p:blipFill>
        <p:spPr>
          <a:xfrm>
            <a:off x="203200" y="324728"/>
            <a:ext cx="11840208" cy="5161672"/>
          </a:xfrm>
          <a:prstGeom prst="rect">
            <a:avLst/>
          </a:prstGeom>
        </p:spPr>
      </p:pic>
    </p:spTree>
    <p:extLst>
      <p:ext uri="{BB962C8B-B14F-4D97-AF65-F5344CB8AC3E}">
        <p14:creationId xmlns:p14="http://schemas.microsoft.com/office/powerpoint/2010/main" val="198894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501836-2EBA-49FE-8A9B-B7BDDCD4D148}"/>
              </a:ext>
            </a:extLst>
          </p:cNvPr>
          <p:cNvPicPr>
            <a:picLocks noChangeAspect="1"/>
          </p:cNvPicPr>
          <p:nvPr/>
        </p:nvPicPr>
        <p:blipFill rotWithShape="1">
          <a:blip r:embed="rId2"/>
          <a:srcRect l="6666" t="32037" r="40521" b="25000"/>
          <a:stretch/>
        </p:blipFill>
        <p:spPr>
          <a:xfrm>
            <a:off x="1219200" y="1485900"/>
            <a:ext cx="9982200" cy="4567792"/>
          </a:xfrm>
          <a:prstGeom prst="rect">
            <a:avLst/>
          </a:prstGeom>
        </p:spPr>
      </p:pic>
      <p:pic>
        <p:nvPicPr>
          <p:cNvPr id="6" name="Picture 5">
            <a:extLst>
              <a:ext uri="{FF2B5EF4-FFF2-40B4-BE49-F238E27FC236}">
                <a16:creationId xmlns:a16="http://schemas.microsoft.com/office/drawing/2014/main" id="{9432300D-B87F-4729-8C06-4BFB283E39CA}"/>
              </a:ext>
            </a:extLst>
          </p:cNvPr>
          <p:cNvPicPr>
            <a:picLocks noChangeAspect="1"/>
          </p:cNvPicPr>
          <p:nvPr/>
        </p:nvPicPr>
        <p:blipFill rotWithShape="1">
          <a:blip r:embed="rId3"/>
          <a:srcRect l="7084" t="27222" r="40208" b="25370"/>
          <a:stretch/>
        </p:blipFill>
        <p:spPr>
          <a:xfrm>
            <a:off x="729605" y="220184"/>
            <a:ext cx="11672590" cy="5905500"/>
          </a:xfrm>
          <a:prstGeom prst="rect">
            <a:avLst/>
          </a:prstGeom>
        </p:spPr>
      </p:pic>
      <p:pic>
        <p:nvPicPr>
          <p:cNvPr id="8" name="Picture 7">
            <a:extLst>
              <a:ext uri="{FF2B5EF4-FFF2-40B4-BE49-F238E27FC236}">
                <a16:creationId xmlns:a16="http://schemas.microsoft.com/office/drawing/2014/main" id="{95536A06-55E6-407D-8DD7-B65FB0B233D5}"/>
              </a:ext>
            </a:extLst>
          </p:cNvPr>
          <p:cNvPicPr>
            <a:picLocks noChangeAspect="1"/>
          </p:cNvPicPr>
          <p:nvPr/>
        </p:nvPicPr>
        <p:blipFill rotWithShape="1">
          <a:blip r:embed="rId4"/>
          <a:srcRect l="6979" t="28704" r="40730" b="26852"/>
          <a:stretch/>
        </p:blipFill>
        <p:spPr>
          <a:xfrm>
            <a:off x="729605" y="474184"/>
            <a:ext cx="11289771" cy="5397500"/>
          </a:xfrm>
          <a:prstGeom prst="rect">
            <a:avLst/>
          </a:prstGeom>
        </p:spPr>
      </p:pic>
    </p:spTree>
    <p:extLst>
      <p:ext uri="{BB962C8B-B14F-4D97-AF65-F5344CB8AC3E}">
        <p14:creationId xmlns:p14="http://schemas.microsoft.com/office/powerpoint/2010/main" val="399250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D0CB1C-2ABC-42E5-B34B-E2928D8B8D01}"/>
              </a:ext>
            </a:extLst>
          </p:cNvPr>
          <p:cNvSpPr>
            <a:spLocks noGrp="1"/>
          </p:cNvSpPr>
          <p:nvPr>
            <p:ph idx="1"/>
          </p:nvPr>
        </p:nvSpPr>
        <p:spPr>
          <a:xfrm>
            <a:off x="419100" y="1329369"/>
            <a:ext cx="10363200" cy="3088460"/>
          </a:xfrm>
        </p:spPr>
        <p:txBody>
          <a:bodyPr>
            <a:noAutofit/>
          </a:bodyPr>
          <a:lstStyle/>
          <a:p>
            <a:r>
              <a:rPr lang="en-US" sz="4000" dirty="0"/>
              <a:t>Realistic</a:t>
            </a:r>
          </a:p>
          <a:p>
            <a:r>
              <a:rPr lang="en-US" sz="4000" dirty="0"/>
              <a:t>Investigative</a:t>
            </a:r>
          </a:p>
          <a:p>
            <a:r>
              <a:rPr lang="en-US" sz="4000" dirty="0"/>
              <a:t>Enterprising</a:t>
            </a:r>
          </a:p>
          <a:p>
            <a:r>
              <a:rPr lang="en-US" sz="4000" dirty="0"/>
              <a:t>Artistic</a:t>
            </a:r>
          </a:p>
          <a:p>
            <a:r>
              <a:rPr lang="en-US" sz="4000" dirty="0"/>
              <a:t>Conventional</a:t>
            </a:r>
          </a:p>
          <a:p>
            <a:r>
              <a:rPr lang="en-US" sz="4000" dirty="0"/>
              <a:t>Social</a:t>
            </a:r>
            <a:endParaRPr lang="en-GB" sz="4000" dirty="0"/>
          </a:p>
        </p:txBody>
      </p:sp>
      <p:pic>
        <p:nvPicPr>
          <p:cNvPr id="5" name="Picture 4">
            <a:extLst>
              <a:ext uri="{FF2B5EF4-FFF2-40B4-BE49-F238E27FC236}">
                <a16:creationId xmlns:a16="http://schemas.microsoft.com/office/drawing/2014/main" id="{12444546-FB17-495D-82DF-5852AF3B44B7}"/>
              </a:ext>
            </a:extLst>
          </p:cNvPr>
          <p:cNvPicPr>
            <a:picLocks noChangeAspect="1"/>
          </p:cNvPicPr>
          <p:nvPr/>
        </p:nvPicPr>
        <p:blipFill rotWithShape="1">
          <a:blip r:embed="rId2"/>
          <a:srcRect r="1963"/>
          <a:stretch/>
        </p:blipFill>
        <p:spPr>
          <a:xfrm>
            <a:off x="4114801" y="127000"/>
            <a:ext cx="7658099" cy="6532869"/>
          </a:xfrm>
          <a:prstGeom prst="rect">
            <a:avLst/>
          </a:prstGeom>
        </p:spPr>
      </p:pic>
    </p:spTree>
    <p:extLst>
      <p:ext uri="{BB962C8B-B14F-4D97-AF65-F5344CB8AC3E}">
        <p14:creationId xmlns:p14="http://schemas.microsoft.com/office/powerpoint/2010/main" val="2972053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B6CB3-2384-4057-9CD2-398B586726C6}"/>
              </a:ext>
            </a:extLst>
          </p:cNvPr>
          <p:cNvPicPr>
            <a:picLocks noChangeAspect="1"/>
          </p:cNvPicPr>
          <p:nvPr/>
        </p:nvPicPr>
        <p:blipFill rotWithShape="1">
          <a:blip r:embed="rId2"/>
          <a:srcRect l="5104" t="10370" r="7500" b="20000"/>
          <a:stretch/>
        </p:blipFill>
        <p:spPr>
          <a:xfrm>
            <a:off x="101600" y="558800"/>
            <a:ext cx="11987211" cy="5372100"/>
          </a:xfrm>
          <a:prstGeom prst="rect">
            <a:avLst/>
          </a:prstGeom>
        </p:spPr>
      </p:pic>
      <p:pic>
        <p:nvPicPr>
          <p:cNvPr id="7" name="Picture 6">
            <a:extLst>
              <a:ext uri="{FF2B5EF4-FFF2-40B4-BE49-F238E27FC236}">
                <a16:creationId xmlns:a16="http://schemas.microsoft.com/office/drawing/2014/main" id="{FEC0000F-DEFF-4EE1-9BA1-44018994B20C}"/>
              </a:ext>
            </a:extLst>
          </p:cNvPr>
          <p:cNvPicPr>
            <a:picLocks noChangeAspect="1"/>
          </p:cNvPicPr>
          <p:nvPr/>
        </p:nvPicPr>
        <p:blipFill rotWithShape="1">
          <a:blip r:embed="rId3"/>
          <a:srcRect l="32500" t="11481" r="40833" b="47408"/>
          <a:stretch/>
        </p:blipFill>
        <p:spPr>
          <a:xfrm>
            <a:off x="7578137" y="2209800"/>
            <a:ext cx="4510674" cy="3911600"/>
          </a:xfrm>
          <a:prstGeom prst="rect">
            <a:avLst/>
          </a:prstGeom>
        </p:spPr>
      </p:pic>
    </p:spTree>
    <p:extLst>
      <p:ext uri="{BB962C8B-B14F-4D97-AF65-F5344CB8AC3E}">
        <p14:creationId xmlns:p14="http://schemas.microsoft.com/office/powerpoint/2010/main" val="176628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AnalogousFromRegularSeed_2SEEDS">
      <a:dk1>
        <a:srgbClr val="000000"/>
      </a:dk1>
      <a:lt1>
        <a:srgbClr val="FFFFFF"/>
      </a:lt1>
      <a:dk2>
        <a:srgbClr val="1B2C30"/>
      </a:dk2>
      <a:lt2>
        <a:srgbClr val="F0F0F3"/>
      </a:lt2>
      <a:accent1>
        <a:srgbClr val="A7A537"/>
      </a:accent1>
      <a:accent2>
        <a:srgbClr val="C3904D"/>
      </a:accent2>
      <a:accent3>
        <a:srgbClr val="81AC43"/>
      </a:accent3>
      <a:accent4>
        <a:srgbClr val="3BB1A3"/>
      </a:accent4>
      <a:accent5>
        <a:srgbClr val="4DA1C3"/>
      </a:accent5>
      <a:accent6>
        <a:srgbClr val="3B5DB1"/>
      </a:accent6>
      <a:hlink>
        <a:srgbClr val="6869CC"/>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42B0E7C6-1071-483F-A575-9AF7EE1B96AC}" vid="{E18014FF-B132-4F63-9D72-5B85E99D64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D8EB2A48DDE849863FCFE884E71022" ma:contentTypeVersion="14" ma:contentTypeDescription="Create a new document." ma:contentTypeScope="" ma:versionID="29e6488930bc5d47fa6797f26162a3a4">
  <xsd:schema xmlns:xsd="http://www.w3.org/2001/XMLSchema" xmlns:xs="http://www.w3.org/2001/XMLSchema" xmlns:p="http://schemas.microsoft.com/office/2006/metadata/properties" xmlns:ns3="1053e903-3dc9-4e55-9637-8149cf6d145f" xmlns:ns4="3a15d481-ac0c-4221-a100-0734d87a0b5e" targetNamespace="http://schemas.microsoft.com/office/2006/metadata/properties" ma:root="true" ma:fieldsID="f96451dde73f960d372844daf60e1a89" ns3:_="" ns4:_="">
    <xsd:import namespace="1053e903-3dc9-4e55-9637-8149cf6d145f"/>
    <xsd:import namespace="3a15d481-ac0c-4221-a100-0734d87a0b5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3e903-3dc9-4e55-9637-8149cf6d145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15d481-ac0c-4221-a100-0734d87a0b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B5546A-E802-44D1-B9AA-903ACD3C48DF}">
  <ds:schemaRefs>
    <ds:schemaRef ds:uri="1053e903-3dc9-4e55-9637-8149cf6d145f"/>
    <ds:schemaRef ds:uri="http://purl.org/dc/terms/"/>
    <ds:schemaRef ds:uri="http://schemas.microsoft.com/office/2006/documentManagement/types"/>
    <ds:schemaRef ds:uri="http://purl.org/dc/dcmitype/"/>
    <ds:schemaRef ds:uri="http://purl.org/dc/elements/1.1/"/>
    <ds:schemaRef ds:uri="3a15d481-ac0c-4221-a100-0734d87a0b5e"/>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B00626F6-D2EB-4B09-8051-678E9909C220}">
  <ds:schemaRefs>
    <ds:schemaRef ds:uri="http://schemas.microsoft.com/sharepoint/v3/contenttype/forms"/>
  </ds:schemaRefs>
</ds:datastoreItem>
</file>

<file path=customXml/itemProps3.xml><?xml version="1.0" encoding="utf-8"?>
<ds:datastoreItem xmlns:ds="http://schemas.openxmlformats.org/officeDocument/2006/customXml" ds:itemID="{7715BF7F-A765-4532-A9C1-09CBDC76D5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53e903-3dc9-4e55-9637-8149cf6d145f"/>
    <ds:schemaRef ds:uri="3a15d481-ac0c-4221-a100-0734d87a0b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TotalTime>
  <Words>837</Words>
  <Application>Microsoft Office PowerPoint</Application>
  <PresentationFormat>Widescreen</PresentationFormat>
  <Paragraphs>59</Paragraphs>
  <Slides>15</Slides>
  <Notes>5</Notes>
  <HiddenSlides>2</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DashVTI</vt:lpstr>
      <vt:lpstr>Careers Nexus </vt:lpstr>
      <vt:lpstr>National Careers Week 2022 Self Awareness &amp; Opportunities</vt:lpstr>
      <vt:lpstr>Careers Guidance</vt:lpstr>
      <vt:lpstr>What do I need to learn?</vt:lpstr>
      <vt:lpstr>PowerPoint Presentation</vt:lpstr>
      <vt:lpstr>PowerPoint Presentation</vt:lpstr>
      <vt:lpstr>PowerPoint Presentation</vt:lpstr>
      <vt:lpstr>PowerPoint Presentation</vt:lpstr>
      <vt:lpstr>PowerPoint Presentation</vt:lpstr>
      <vt:lpstr>PowerPoint Presentation</vt:lpstr>
      <vt:lpstr>KS3 – What should I be doing?</vt:lpstr>
      <vt:lpstr>KS3 – What should I be doing?</vt:lpstr>
      <vt:lpstr>KS4 – What should I be doing?</vt:lpstr>
      <vt:lpstr>KS4 – What should I be doing?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Nexus </dc:title>
  <dc:creator>Paul Freeman-Myers</dc:creator>
  <cp:lastModifiedBy>Paul Freeman-Myers</cp:lastModifiedBy>
  <cp:revision>34</cp:revision>
  <dcterms:created xsi:type="dcterms:W3CDTF">2022-03-02T21:45:47Z</dcterms:created>
  <dcterms:modified xsi:type="dcterms:W3CDTF">2022-03-11T11:06:03Z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0x010100C2D8EB2A48DDE849863FCFE884E71022</vt:lpwstr>
  </property>
</Properties>
</file>