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8" r:id="rId3"/>
    <p:sldId id="259" r:id="rId4"/>
    <p:sldId id="272" r:id="rId5"/>
    <p:sldId id="276" r:id="rId6"/>
    <p:sldId id="261" r:id="rId7"/>
    <p:sldId id="262" r:id="rId8"/>
    <p:sldId id="268" r:id="rId9"/>
    <p:sldId id="289" r:id="rId10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9C8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8363" autoAdjust="0"/>
  </p:normalViewPr>
  <p:slideViewPr>
    <p:cSldViewPr snapToGrid="0">
      <p:cViewPr varScale="1">
        <p:scale>
          <a:sx n="65" d="100"/>
          <a:sy n="65" d="100"/>
        </p:scale>
        <p:origin x="66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DEB77-A1B4-4CDC-AE2B-7E5006F67C76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004B3-2551-464B-8230-02AC9821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950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004B3-2551-464B-8230-02AC9821FE5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77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004B3-2551-464B-8230-02AC9821FE5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4004B3-2551-464B-8230-02AC9821FE5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75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64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62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9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7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64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73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78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7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5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6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79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CDE7B4-1D63-4B4D-AB1D-3DD56928B172}" type="datetimeFigureOut">
              <a:rPr lang="en-GB" smtClean="0"/>
              <a:t>26/05/2022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i="1" cap="none" baseline="0">
                <a:solidFill>
                  <a:srgbClr val="9C8F69"/>
                </a:solidFill>
              </a:defRPr>
            </a:lvl1pPr>
          </a:lstStyle>
          <a:p>
            <a:r>
              <a:rPr lang="en-US" dirty="0"/>
              <a:t>Respect. Engage. Aspire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5BE287-A3E1-4143-8F02-F163F158473C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3A1B953-ECF5-4327-820A-55B18A18F50D}"/>
              </a:ext>
            </a:extLst>
          </p:cNvPr>
          <p:cNvSpPr txBox="1">
            <a:spLocks/>
          </p:cNvSpPr>
          <p:nvPr userDrawn="1"/>
        </p:nvSpPr>
        <p:spPr>
          <a:xfrm>
            <a:off x="5077654" y="5007829"/>
            <a:ext cx="482280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i="1" kern="1200" cap="none">
                <a:solidFill>
                  <a:srgbClr val="9C8F69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37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9F17-CDDE-4484-A231-163EC264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5400" kern="0" spc="0" dirty="0">
                <a:solidFill>
                  <a:srgbClr val="002060"/>
                </a:solidFill>
                <a:latin typeface="Calibri" panose="020F0502020204030204" pitchFamily="34" charset="0"/>
                <a:ea typeface="+mn-ea"/>
                <a:cs typeface="+mn-cs"/>
              </a:rPr>
              <a:t>Information, Advice &amp; Guidance Beyond Sixth Form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4AD6-B14E-42B6-B63D-0B4B2168BA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9C8F69"/>
                </a:solidFill>
              </a:rPr>
              <a:t>Ruth </a:t>
            </a:r>
            <a:r>
              <a:rPr lang="en-US" dirty="0" err="1">
                <a:solidFill>
                  <a:srgbClr val="9C8F69"/>
                </a:solidFill>
              </a:rPr>
              <a:t>platts</a:t>
            </a:r>
            <a:r>
              <a:rPr lang="en-US" dirty="0">
                <a:solidFill>
                  <a:srgbClr val="9C8F69"/>
                </a:solidFill>
              </a:rPr>
              <a:t>, Amanda Fletcher-Woods and Rebecca Ruddick</a:t>
            </a:r>
            <a:endParaRPr lang="en-GB" dirty="0">
              <a:solidFill>
                <a:srgbClr val="9C8F69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27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6E334D-D31A-4632-820E-3C106D1F53C5}"/>
              </a:ext>
            </a:extLst>
          </p:cNvPr>
          <p:cNvSpPr txBox="1"/>
          <p:nvPr/>
        </p:nvSpPr>
        <p:spPr>
          <a:xfrm>
            <a:off x="1423332" y="1284750"/>
            <a:ext cx="93453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solidFill>
                  <a:srgbClr val="002060"/>
                </a:solidFill>
                <a:latin typeface="Calibri" panose="020F0502020204030204" pitchFamily="34" charset="0"/>
              </a:rPr>
              <a:t>Our IAG </a:t>
            </a:r>
            <a:r>
              <a:rPr lang="en-US" sz="3600" u="sng" dirty="0" err="1">
                <a:solidFill>
                  <a:srgbClr val="002060"/>
                </a:solidFill>
                <a:latin typeface="Calibri" panose="020F0502020204030204" pitchFamily="34" charset="0"/>
              </a:rPr>
              <a:t>Programme</a:t>
            </a:r>
            <a:r>
              <a:rPr lang="en-US" sz="3600" u="sng" dirty="0">
                <a:solidFill>
                  <a:srgbClr val="002060"/>
                </a:solidFill>
                <a:latin typeface="Calibri" panose="020F0502020204030204" pitchFamily="34" charset="0"/>
              </a:rPr>
              <a:t> this Half Term</a:t>
            </a:r>
            <a:endParaRPr lang="en-GB" sz="3600" u="sng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lvl="0" indent="-3429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Our IAG programme is designed to support everyone</a:t>
            </a:r>
          </a:p>
          <a:p>
            <a:pPr marL="342900" lvl="0" indent="-3429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We have pulled the programme forward to next half term with a mix of compulsory and optional sessions</a:t>
            </a:r>
          </a:p>
          <a:p>
            <a:pPr marL="342900" lvl="0" indent="-3429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</a:rPr>
              <a:t>Students must attend the first sessions on Thursday 5 May, at the end of the sessions students will be given the opportunity to select the optional sessions.</a:t>
            </a:r>
            <a:endParaRPr lang="en-GB" sz="2400" dirty="0">
              <a:solidFill>
                <a:srgbClr val="002060"/>
              </a:solidFill>
            </a:endParaRPr>
          </a:p>
          <a:p>
            <a:pPr lvl="1">
              <a:buClr>
                <a:srgbClr val="9C8F69"/>
              </a:buClr>
            </a:pPr>
            <a:endParaRPr lang="en-US" altLang="en-US" sz="2400" dirty="0">
              <a:latin typeface="Calibri" panose="020F0502020204030204" pitchFamily="34" charset="0"/>
            </a:endParaRPr>
          </a:p>
          <a:p>
            <a:pPr lvl="1">
              <a:buClr>
                <a:srgbClr val="9C8F69"/>
              </a:buClr>
            </a:pPr>
            <a:endParaRPr lang="en-GB" alt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89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6E334D-D31A-4632-820E-3C106D1F53C5}"/>
              </a:ext>
            </a:extLst>
          </p:cNvPr>
          <p:cNvSpPr txBox="1"/>
          <p:nvPr/>
        </p:nvSpPr>
        <p:spPr>
          <a:xfrm>
            <a:off x="1423332" y="972943"/>
            <a:ext cx="9345336" cy="476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u="sng" kern="0" dirty="0">
                <a:solidFill>
                  <a:srgbClr val="002060"/>
                </a:solidFill>
                <a:latin typeface="Calibri" panose="020F0502020204030204" pitchFamily="34" charset="0"/>
              </a:rPr>
              <a:t>Thursday 5</a:t>
            </a:r>
            <a:r>
              <a:rPr lang="en-US" sz="3600" u="sng" kern="0" baseline="30000" dirty="0">
                <a:solidFill>
                  <a:srgbClr val="002060"/>
                </a:solidFill>
                <a:latin typeface="Calibri" panose="020F0502020204030204" pitchFamily="34" charset="0"/>
              </a:rPr>
              <a:t>th</a:t>
            </a:r>
            <a:r>
              <a:rPr lang="en-US" sz="3600" u="sng" kern="0" dirty="0">
                <a:solidFill>
                  <a:srgbClr val="002060"/>
                </a:solidFill>
                <a:latin typeface="Calibri" panose="020F0502020204030204" pitchFamily="34" charset="0"/>
              </a:rPr>
              <a:t> May</a:t>
            </a: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28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Compulsory sessions – students attend all</a:t>
            </a:r>
          </a:p>
          <a:p>
            <a:endParaRPr lang="en-GB" sz="1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Session one: ASK Apprenticeships</a:t>
            </a:r>
          </a:p>
          <a:p>
            <a:pPr marL="34290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Introduction to higher and degree level apprenticeships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r>
              <a:rPr lang="en-GB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Session two: Not going straight to uni</a:t>
            </a:r>
          </a:p>
          <a:p>
            <a:pPr marL="342900" indent="-342900" algn="just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A student’s personal experience of taking a gap year</a:t>
            </a:r>
          </a:p>
          <a:p>
            <a:pPr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Session three: Why got to uni</a:t>
            </a:r>
          </a:p>
          <a:p>
            <a:pPr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2060"/>
                </a:solidFill>
                <a:latin typeface="Calibri" panose="020F0502020204030204" pitchFamily="34" charset="0"/>
              </a:rPr>
              <a:t>QEHS Alumni talk about why they feel going to uni has benefitted them</a:t>
            </a:r>
            <a:endParaRPr lang="en-GB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93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6E334D-D31A-4632-820E-3C106D1F53C5}"/>
              </a:ext>
            </a:extLst>
          </p:cNvPr>
          <p:cNvSpPr txBox="1"/>
          <p:nvPr/>
        </p:nvSpPr>
        <p:spPr>
          <a:xfrm>
            <a:off x="1423332" y="971481"/>
            <a:ext cx="934533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u="sng" kern="0" dirty="0">
                <a:solidFill>
                  <a:srgbClr val="002060"/>
                </a:solidFill>
                <a:latin typeface="Calibri" panose="020F0502020204030204" pitchFamily="34" charset="0"/>
              </a:rPr>
              <a:t>Thursday 12 May </a:t>
            </a: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28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2800" kern="0" dirty="0">
                <a:solidFill>
                  <a:srgbClr val="002060"/>
                </a:solidFill>
                <a:latin typeface="Calibri" panose="020F0502020204030204" pitchFamily="34" charset="0"/>
              </a:rPr>
              <a:t>Optional sessions:</a:t>
            </a: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kern="0" dirty="0">
                <a:solidFill>
                  <a:srgbClr val="002060"/>
                </a:solidFill>
                <a:latin typeface="Calibri" panose="020F0502020204030204" pitchFamily="34" charset="0"/>
              </a:rPr>
              <a:t>A</a:t>
            </a:r>
            <a:r>
              <a:rPr lang="en-GB" sz="28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im</a:t>
            </a:r>
            <a:r>
              <a:rPr lang="en-GB" sz="2800" kern="0" dirty="0">
                <a:solidFill>
                  <a:srgbClr val="002060"/>
                </a:solidFill>
                <a:latin typeface="Calibri" panose="020F0502020204030204" pitchFamily="34" charset="0"/>
              </a:rPr>
              <a:t> to encourage the students to listen to a range of options careers, university degrees and if there are not certain where to start to suggest some software that might help</a:t>
            </a: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n-GB" sz="3200" kern="0" dirty="0">
              <a:solidFill>
                <a:srgbClr val="000000"/>
              </a:solidFill>
              <a:latin typeface="Arial"/>
            </a:endParaRP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40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6E334D-D31A-4632-820E-3C106D1F53C5}"/>
              </a:ext>
            </a:extLst>
          </p:cNvPr>
          <p:cNvSpPr txBox="1"/>
          <p:nvPr/>
        </p:nvSpPr>
        <p:spPr>
          <a:xfrm>
            <a:off x="1423332" y="1258169"/>
            <a:ext cx="9345336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3600" u="sng" kern="0" dirty="0">
                <a:solidFill>
                  <a:srgbClr val="002060"/>
                </a:solidFill>
                <a:latin typeface="Calibri" panose="020F0502020204030204" pitchFamily="34" charset="0"/>
              </a:rPr>
              <a:t>Wednesday 22 June</a:t>
            </a:r>
          </a:p>
          <a:p>
            <a:endParaRPr lang="en-GB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200" indent="-457200">
              <a:buClr>
                <a:srgbClr val="9C8F69"/>
              </a:buClr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Further workshops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200" indent="-457200">
              <a:buClr>
                <a:srgbClr val="9C8F69"/>
              </a:buClr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srgbClr val="002060"/>
                </a:solidFill>
                <a:latin typeface="Calibri" panose="020F0502020204030204" pitchFamily="34" charset="0"/>
              </a:rPr>
              <a:t>Time for students to work on their applications and further research</a:t>
            </a:r>
            <a:endParaRPr lang="en-GB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lvl="0" indent="-342900" defTabSz="914400" fontAlgn="base"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endParaRPr lang="en-GB" sz="3200" kern="0" dirty="0">
              <a:solidFill>
                <a:srgbClr val="000000"/>
              </a:solidFill>
              <a:latin typeface="Arial"/>
            </a:endParaRPr>
          </a:p>
          <a:p>
            <a:pPr lvl="0" algn="just" defTabSz="9144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GB" sz="2800" kern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40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6E334D-D31A-4632-820E-3C106D1F53C5}"/>
              </a:ext>
            </a:extLst>
          </p:cNvPr>
          <p:cNvSpPr txBox="1"/>
          <p:nvPr/>
        </p:nvSpPr>
        <p:spPr>
          <a:xfrm>
            <a:off x="1423332" y="1197620"/>
            <a:ext cx="934533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solidFill>
                  <a:srgbClr val="002060"/>
                </a:solidFill>
                <a:latin typeface="Calibri" panose="020F0502020204030204" pitchFamily="34" charset="0"/>
              </a:rPr>
              <a:t>How Can You Support Your Child</a:t>
            </a:r>
            <a:endParaRPr lang="en-GB" sz="3600" u="sng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lvl="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endParaRPr lang="en-GB" sz="2400" dirty="0">
              <a:solidFill>
                <a:prstClr val="black"/>
              </a:solidFill>
            </a:endParaRPr>
          </a:p>
          <a:p>
            <a:pPr marL="342900" lvl="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Sixth Form Bulletin</a:t>
            </a:r>
          </a:p>
          <a:p>
            <a:pPr marL="342900" lvl="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Keep an open mind</a:t>
            </a:r>
          </a:p>
          <a:p>
            <a:pPr marL="342900" lvl="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Making the most of University Open Days, taster sessions &amp; work experience</a:t>
            </a:r>
          </a:p>
          <a:p>
            <a:pPr marL="342900" lvl="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Making the most of progression activities</a:t>
            </a:r>
          </a:p>
          <a:p>
            <a:pPr marL="342900" lvl="0" indent="-342900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002060"/>
                </a:solidFill>
              </a:rPr>
              <a:t>Bursary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03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46E334D-D31A-4632-820E-3C106D1F53C5}"/>
              </a:ext>
            </a:extLst>
          </p:cNvPr>
          <p:cNvSpPr txBox="1"/>
          <p:nvPr/>
        </p:nvSpPr>
        <p:spPr>
          <a:xfrm>
            <a:off x="1423332" y="1113480"/>
            <a:ext cx="9345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solidFill>
                  <a:srgbClr val="002060"/>
                </a:solidFill>
              </a:rPr>
              <a:t>H</a:t>
            </a:r>
            <a:r>
              <a:rPr lang="en-GB" sz="3600" u="sng" dirty="0">
                <a:solidFill>
                  <a:srgbClr val="002060"/>
                </a:solidFill>
              </a:rPr>
              <a:t>ow to Research</a:t>
            </a:r>
          </a:p>
          <a:p>
            <a:endParaRPr lang="en-US" sz="2800" u="sng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You need to become the expert for their course using:</a:t>
            </a:r>
          </a:p>
          <a:p>
            <a:pPr algn="just"/>
            <a:endParaRPr lang="en-GB" sz="28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200" indent="-4572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Open days to understand what type of university suits them</a:t>
            </a:r>
          </a:p>
          <a:p>
            <a:pPr marL="457200" indent="-4572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Taster sessions to understand the subject/s</a:t>
            </a:r>
          </a:p>
          <a:p>
            <a:pPr marL="457200" indent="-4572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University websites and UCAS</a:t>
            </a:r>
          </a:p>
          <a:p>
            <a:pPr marL="457200" indent="-4572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Use the Sixth Form Bulletin</a:t>
            </a:r>
          </a:p>
          <a:p>
            <a:pPr marL="457200" indent="-457200" algn="just"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solidFill>
                  <a:srgbClr val="002060"/>
                </a:solidFill>
                <a:latin typeface="Calibri" panose="020F0502020204030204" pitchFamily="34" charset="0"/>
              </a:rPr>
              <a:t>Session on how to compare universities and courses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751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F5D5A-6856-4266-8340-B7120808F257}"/>
              </a:ext>
            </a:extLst>
          </p:cNvPr>
          <p:cNvSpPr txBox="1"/>
          <p:nvPr/>
        </p:nvSpPr>
        <p:spPr>
          <a:xfrm>
            <a:off x="1423332" y="1326696"/>
            <a:ext cx="9345336" cy="4290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solidFill>
                  <a:srgbClr val="002060"/>
                </a:solidFill>
                <a:latin typeface="Calibri" panose="020F0502020204030204" pitchFamily="34" charset="0"/>
              </a:rPr>
              <a:t>Moving forward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Make the most of Open Days</a:t>
            </a: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Read the bulletin</a:t>
            </a:r>
            <a:endParaRPr lang="en-GB" sz="36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Use online talks to understand the differences between courses</a:t>
            </a:r>
            <a:endParaRPr lang="en-GB" sz="36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lvl="0" indent="-342900" defTabSz="9144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E</a:t>
            </a:r>
            <a:r>
              <a:rPr lang="en-GB" sz="36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ncourage</a:t>
            </a:r>
            <a:r>
              <a:rPr lang="en-GB" sz="3600" kern="0" dirty="0">
                <a:solidFill>
                  <a:srgbClr val="002060"/>
                </a:solidFill>
                <a:latin typeface="Calibri" panose="020F0502020204030204" pitchFamily="34" charset="0"/>
              </a:rPr>
              <a:t> super-curricular &amp; work experience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47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9F9A95-BE8C-4081-A9F5-CF9750E32E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1" t="15133" r="7010" b="11782"/>
          <a:stretch/>
        </p:blipFill>
        <p:spPr>
          <a:xfrm>
            <a:off x="9060110" y="143408"/>
            <a:ext cx="2964110" cy="9700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E5F5D5A-6856-4266-8340-B7120808F257}"/>
              </a:ext>
            </a:extLst>
          </p:cNvPr>
          <p:cNvSpPr txBox="1"/>
          <p:nvPr/>
        </p:nvSpPr>
        <p:spPr>
          <a:xfrm>
            <a:off x="1423332" y="1197620"/>
            <a:ext cx="93453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C8F69"/>
              </a:buClr>
            </a:pPr>
            <a:r>
              <a:rPr lang="en-US" sz="4400" b="1" u="sng" baseline="30000" dirty="0">
                <a:solidFill>
                  <a:srgbClr val="002855"/>
                </a:solidFill>
              </a:rPr>
              <a:t>Students who haven’t arranged work experience </a:t>
            </a:r>
            <a:endParaRPr lang="en-US" sz="4400" b="1" u="sng" dirty="0">
              <a:solidFill>
                <a:srgbClr val="002855"/>
              </a:solidFill>
            </a:endParaRPr>
          </a:p>
          <a:p>
            <a:pPr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855"/>
                </a:solidFill>
              </a:rPr>
              <a:t>Only 40 students have submitted their work experience forms </a:t>
            </a:r>
          </a:p>
          <a:p>
            <a:pPr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855"/>
                </a:solidFill>
              </a:rPr>
              <a:t>NCS are offering to run a 10 day </a:t>
            </a:r>
            <a:r>
              <a:rPr lang="en-US" sz="2600" dirty="0" err="1">
                <a:solidFill>
                  <a:srgbClr val="002855"/>
                </a:solidFill>
              </a:rPr>
              <a:t>Programme</a:t>
            </a:r>
            <a:r>
              <a:rPr lang="en-US" sz="2600" dirty="0">
                <a:solidFill>
                  <a:srgbClr val="002855"/>
                </a:solidFill>
              </a:rPr>
              <a:t> for QEHS students Mon 18- Friday 29 July. The first five days are a residential at Duke’s House Wood. The second week is a community action project of the students’ choosing</a:t>
            </a:r>
          </a:p>
          <a:p>
            <a:pPr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855"/>
                </a:solidFill>
              </a:rPr>
              <a:t>We are very keen students have the opportunity to develop soft skills and to learn about themselves in an environment other than school</a:t>
            </a:r>
          </a:p>
          <a:p>
            <a:pPr>
              <a:buClr>
                <a:srgbClr val="9C8F69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srgbClr val="002855"/>
                </a:solidFill>
              </a:rPr>
              <a:t>To this end students who have not secured work experience but sign up for NCS will not be asked to work in school WC 11</a:t>
            </a:r>
            <a:r>
              <a:rPr lang="en-US" sz="2600" baseline="30000" dirty="0">
                <a:solidFill>
                  <a:srgbClr val="002855"/>
                </a:solidFill>
              </a:rPr>
              <a:t>th</a:t>
            </a:r>
            <a:r>
              <a:rPr lang="en-US" sz="2600" dirty="0">
                <a:solidFill>
                  <a:srgbClr val="002855"/>
                </a:solidFill>
              </a:rPr>
              <a:t> July</a:t>
            </a:r>
          </a:p>
        </p:txBody>
      </p:sp>
    </p:spTree>
    <p:extLst>
      <p:ext uri="{BB962C8B-B14F-4D97-AF65-F5344CB8AC3E}">
        <p14:creationId xmlns:p14="http://schemas.microsoft.com/office/powerpoint/2010/main" val="22825666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9C8F69"/>
      </a:accent1>
      <a:accent2>
        <a:srgbClr val="001C37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773</TotalTime>
  <Words>409</Words>
  <Application>Microsoft Office PowerPoint</Application>
  <PresentationFormat>Widescreen</PresentationFormat>
  <Paragraphs>58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Retrospect</vt:lpstr>
      <vt:lpstr>Information, Advice &amp; Guidance Beyond Sixth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Dryden</dc:creator>
  <cp:lastModifiedBy>Lucy Dryden</cp:lastModifiedBy>
  <cp:revision>44</cp:revision>
  <cp:lastPrinted>2022-05-03T09:30:56Z</cp:lastPrinted>
  <dcterms:created xsi:type="dcterms:W3CDTF">2022-03-14T15:42:55Z</dcterms:created>
  <dcterms:modified xsi:type="dcterms:W3CDTF">2022-05-26T10:14:39Z</dcterms:modified>
</cp:coreProperties>
</file>