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4"/>
  </p:sldMasterIdLst>
  <p:notesMasterIdLst>
    <p:notesMasterId r:id="rId13"/>
  </p:notesMasterIdLst>
  <p:sldIdLst>
    <p:sldId id="273" r:id="rId5"/>
    <p:sldId id="311" r:id="rId6"/>
    <p:sldId id="314" r:id="rId7"/>
    <p:sldId id="309" r:id="rId8"/>
    <p:sldId id="313" r:id="rId9"/>
    <p:sldId id="312" r:id="rId10"/>
    <p:sldId id="300" r:id="rId11"/>
    <p:sldId id="31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720"/>
    <a:srgbClr val="002855"/>
    <a:srgbClr val="01551B"/>
    <a:srgbClr val="CCFF99"/>
    <a:srgbClr val="99FF66"/>
    <a:srgbClr val="66FF66"/>
    <a:srgbClr val="00FF00"/>
    <a:srgbClr val="00CC00"/>
    <a:srgbClr val="66FF33"/>
    <a:srgbClr val="94F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6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1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CE606-94F9-40EB-9246-42ACB1A25579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615A1-E352-4E91-9C2D-D567D3F59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96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615A1-E352-4E91-9C2D-D567D3F59D2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63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615A1-E352-4E91-9C2D-D567D3F59D2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8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week timetable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615A1-E352-4E91-9C2D-D567D3F59D2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4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curriculum – follows the national curriculum as set out by the DfE. Choice of French or Spanish. Roll over timetable in May.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615A1-E352-4E91-9C2D-D567D3F59D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8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Numbers in brackets is equal to the number of hours taught per fortnight. English will cover literature and language.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615A1-E352-4E91-9C2D-D567D3F59D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1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Latin will be available as an extra curricular activity in </a:t>
            </a:r>
            <a:r>
              <a:rPr lang="en-US" dirty="0" err="1"/>
              <a:t>Yr</a:t>
            </a:r>
            <a:r>
              <a:rPr lang="en-US" dirty="0"/>
              <a:t> 9 and as a GCSE subject for </a:t>
            </a:r>
            <a:r>
              <a:rPr lang="en-US" dirty="0" err="1"/>
              <a:t>Yr</a:t>
            </a:r>
            <a:r>
              <a:rPr lang="en-US" dirty="0"/>
              <a:t> 10/11. German will not be available.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615A1-E352-4E91-9C2D-D567D3F59D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3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messages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615A1-E352-4E91-9C2D-D567D3F59D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19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84B-1AF3-4EE6-9590-6FF50A2E169D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     Engage     Aspire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134-C8CE-4164-B37A-4F3BB43FA90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35503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84B-1AF3-4EE6-9590-6FF50A2E169D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     Engage     Aspire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134-C8CE-4164-B37A-4F3BB43FA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4093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84B-1AF3-4EE6-9590-6FF50A2E169D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     Engage     Aspire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134-C8CE-4164-B37A-4F3BB43FA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6725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84B-1AF3-4EE6-9590-6FF50A2E169D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     Engage     Aspire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134-C8CE-4164-B37A-4F3BB43FA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3207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84B-1AF3-4EE6-9590-6FF50A2E169D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     Engage     Aspire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134-C8CE-4164-B37A-4F3BB43FA90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2510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84B-1AF3-4EE6-9590-6FF50A2E169D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     Engage     Aspire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134-C8CE-4164-B37A-4F3BB43FA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3171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84B-1AF3-4EE6-9590-6FF50A2E169D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     Engage     Aspire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134-C8CE-4164-B37A-4F3BB43FA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89296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84B-1AF3-4EE6-9590-6FF50A2E169D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     Engage     Aspire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134-C8CE-4164-B37A-4F3BB43FA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9634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84B-1AF3-4EE6-9590-6FF50A2E169D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Respect      Engage     Aspire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134-C8CE-4164-B37A-4F3BB43FA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30413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7F184B-1AF3-4EE6-9590-6FF50A2E169D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Respect      Engage     Aspire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C2C134-C8CE-4164-B37A-4F3BB43FA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6326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84B-1AF3-4EE6-9590-6FF50A2E169D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     Engage     Aspire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134-C8CE-4164-B37A-4F3BB43FA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6077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7F184B-1AF3-4EE6-9590-6FF50A2E169D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Respect      Engage     Aspire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C2C134-C8CE-4164-B37A-4F3BB43FA90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urriculum@qehs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b="1" dirty="0"/>
            </a:br>
            <a:r>
              <a:rPr lang="en-GB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br>
              <a:rPr lang="en-GB" b="1" dirty="0"/>
            </a:br>
            <a:r>
              <a:rPr lang="en-GB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Y9 Curriculum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Thursday 26</a:t>
            </a:r>
            <a:r>
              <a:rPr lang="en-US" baseline="30000" dirty="0"/>
              <a:t>th</a:t>
            </a:r>
            <a:r>
              <a:rPr lang="en-US" dirty="0"/>
              <a:t> march</a:t>
            </a:r>
            <a:endParaRPr lang="en-US" dirty="0"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3EDA0-F63C-4E9B-A8C3-690110492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68" y="33090"/>
            <a:ext cx="4465332" cy="17236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03EA7-3FD0-4D21-B9EC-205698C94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/>
              <a:t>Respect      Engage     Aspire</a:t>
            </a:r>
          </a:p>
        </p:txBody>
      </p:sp>
    </p:spTree>
    <p:extLst>
      <p:ext uri="{BB962C8B-B14F-4D97-AF65-F5344CB8AC3E}">
        <p14:creationId xmlns:p14="http://schemas.microsoft.com/office/powerpoint/2010/main" val="379446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br>
              <a:rPr lang="en-GB" b="1" dirty="0"/>
            </a:br>
            <a:r>
              <a:rPr lang="en-GB" sz="4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Achievement &amp; Progression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400" dirty="0">
                <a:cs typeface="Calibri Light"/>
              </a:rPr>
              <a:t>Mrs Fletcher-Woods </a:t>
            </a:r>
          </a:p>
          <a:p>
            <a:r>
              <a:rPr lang="en-US" sz="4400" dirty="0">
                <a:cs typeface="Calibri Light"/>
              </a:rPr>
              <a:t>(Assistant Headteacher)</a:t>
            </a:r>
          </a:p>
          <a:p>
            <a:endParaRPr lang="en-US" sz="4400" dirty="0">
              <a:cs typeface="Calibri Light"/>
            </a:endParaRPr>
          </a:p>
          <a:p>
            <a:r>
              <a:rPr lang="en-US" sz="4400" dirty="0">
                <a:cs typeface="Calibri Light"/>
              </a:rPr>
              <a:t>Mrs Ruddick (Advisor)</a:t>
            </a:r>
          </a:p>
          <a:p>
            <a:r>
              <a:rPr lang="en-US" sz="4400" dirty="0" err="1">
                <a:cs typeface="Calibri Light"/>
              </a:rPr>
              <a:t>Ms</a:t>
            </a:r>
            <a:r>
              <a:rPr lang="en-US" sz="4400" dirty="0">
                <a:cs typeface="Calibri Light"/>
              </a:rPr>
              <a:t> Van Den Berg (Advisor)</a:t>
            </a:r>
          </a:p>
          <a:p>
            <a:pPr algn="r"/>
            <a:r>
              <a:rPr lang="en-US" sz="3600" dirty="0">
                <a:cs typeface="Calibri Light"/>
                <a:hlinkClick r:id="rId3"/>
              </a:rPr>
              <a:t>curriculum@qehs.net</a:t>
            </a:r>
            <a:endParaRPr lang="en-US" sz="3600" dirty="0">
              <a:cs typeface="Calibri Light"/>
            </a:endParaRPr>
          </a:p>
          <a:p>
            <a:endParaRPr lang="en-US" sz="3600" dirty="0">
              <a:cs typeface="Calibri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03EA7-3FD0-4D21-B9EC-205698C94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/>
              <a:t>Respect      Engage     Aspire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3EDA0-F63C-4E9B-A8C3-690110492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668" y="33090"/>
            <a:ext cx="4465332" cy="1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5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5CB1-D467-1945-4F5E-58226FE2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43D-B4C0-8870-4733-B38AC2B6C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1" y="1845734"/>
            <a:ext cx="11788877" cy="438791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8.45 – tutor time for 30 mins</a:t>
            </a:r>
          </a:p>
          <a:p>
            <a:r>
              <a:rPr lang="en-US" sz="2400" dirty="0"/>
              <a:t>9.15 – P1</a:t>
            </a:r>
          </a:p>
          <a:p>
            <a:r>
              <a:rPr lang="en-US" sz="2400" dirty="0"/>
              <a:t>10.15 – P2</a:t>
            </a:r>
          </a:p>
          <a:p>
            <a:r>
              <a:rPr lang="en-US" sz="2400" dirty="0"/>
              <a:t>11.15 – break</a:t>
            </a:r>
          </a:p>
          <a:p>
            <a:r>
              <a:rPr lang="en-US" sz="2400" dirty="0"/>
              <a:t>11.30 – P3</a:t>
            </a:r>
          </a:p>
          <a:p>
            <a:r>
              <a:rPr lang="en-US" sz="2400" dirty="0"/>
              <a:t>12.30 – Lunch</a:t>
            </a:r>
          </a:p>
          <a:p>
            <a:r>
              <a:rPr lang="en-US" sz="2400" dirty="0"/>
              <a:t>13.20 – P4</a:t>
            </a:r>
          </a:p>
          <a:p>
            <a:r>
              <a:rPr lang="en-US" sz="2400" dirty="0"/>
              <a:t>14.20 – P5</a:t>
            </a:r>
          </a:p>
          <a:p>
            <a:r>
              <a:rPr lang="en-US" sz="2400" dirty="0"/>
              <a:t>15.20 – End of school</a:t>
            </a: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17E8B-06D0-280A-EF31-C0A83D1B4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     Engage     Aspire</a:t>
            </a:r>
          </a:p>
        </p:txBody>
      </p:sp>
    </p:spTree>
    <p:extLst>
      <p:ext uri="{BB962C8B-B14F-4D97-AF65-F5344CB8AC3E}">
        <p14:creationId xmlns:p14="http://schemas.microsoft.com/office/powerpoint/2010/main" val="36904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Broad and balanced</a:t>
            </a:r>
            <a:endParaRPr lang="en-GB" b="1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C0CEA-FFF6-4196-B363-48BC4EC0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/>
              <a:t>Respect      Engage     Aspire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5E94F3-9EFB-4762-9C74-D70DAB0BB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533" y="1913468"/>
            <a:ext cx="5122334" cy="3832298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cs typeface="Calibri"/>
              </a:rPr>
              <a:t>Students will study a full curriculum in Y9.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cs typeface="Calibri"/>
              </a:rPr>
              <a:t>Broad and balanced to enrich their experience of </a:t>
            </a:r>
            <a:r>
              <a:rPr lang="en-US" sz="4000" dirty="0" err="1">
                <a:solidFill>
                  <a:schemeClr val="tx1"/>
                </a:solidFill>
                <a:cs typeface="Calibri"/>
              </a:rPr>
              <a:t>Yr</a:t>
            </a:r>
            <a:r>
              <a:rPr lang="en-US" sz="4000" dirty="0">
                <a:solidFill>
                  <a:schemeClr val="tx1"/>
                </a:solidFill>
                <a:cs typeface="Calibri"/>
              </a:rPr>
              <a:t> 9.</a:t>
            </a:r>
            <a:endParaRPr lang="en-US" b="1" dirty="0">
              <a:solidFill>
                <a:schemeClr val="tx1"/>
              </a:solidFill>
              <a:cs typeface="Calibri"/>
            </a:endParaRPr>
          </a:p>
          <a:p>
            <a:endParaRPr lang="en-US" b="1" dirty="0">
              <a:solidFill>
                <a:schemeClr val="tx1"/>
              </a:solidFill>
              <a:cs typeface="Calibri"/>
            </a:endParaRPr>
          </a:p>
          <a:p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A1B15E-1D32-4F45-8353-CC7A66B1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187" y="0"/>
            <a:ext cx="4465332" cy="1723605"/>
          </a:xfrm>
          <a:prstGeom prst="rect">
            <a:avLst/>
          </a:prstGeom>
        </p:spPr>
      </p:pic>
      <p:pic>
        <p:nvPicPr>
          <p:cNvPr id="1026" name="Picture 2" descr="Term Dates">
            <a:extLst>
              <a:ext uri="{FF2B5EF4-FFF2-40B4-BE49-F238E27FC236}">
                <a16:creationId xmlns:a16="http://schemas.microsoft.com/office/drawing/2014/main" id="{EC6913E1-DFA6-3AFD-000B-FD90CF2B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18" y="2010208"/>
            <a:ext cx="4455862" cy="37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5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Yr</a:t>
            </a:r>
            <a:r>
              <a:rPr lang="en-US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9 Subjects</a:t>
            </a:r>
            <a:endParaRPr lang="en-GB" b="1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F43318-892A-F625-A87E-97B9FFE18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466576"/>
          </a:xfrm>
        </p:spPr>
        <p:txBody>
          <a:bodyPr>
            <a:normAutofit/>
          </a:bodyPr>
          <a:lstStyle/>
          <a:p>
            <a:r>
              <a:rPr lang="en-US" sz="2800" dirty="0" err="1"/>
              <a:t>Maths</a:t>
            </a:r>
            <a:r>
              <a:rPr lang="en-US" sz="2800" dirty="0"/>
              <a:t> (7)</a:t>
            </a:r>
          </a:p>
          <a:p>
            <a:r>
              <a:rPr lang="en-US" sz="2800" dirty="0"/>
              <a:t>English (8)</a:t>
            </a:r>
          </a:p>
          <a:p>
            <a:r>
              <a:rPr lang="en-US" sz="2800" dirty="0"/>
              <a:t>Biology (2)</a:t>
            </a:r>
          </a:p>
          <a:p>
            <a:r>
              <a:rPr lang="en-US" sz="2800" dirty="0"/>
              <a:t>Chemistry (2)</a:t>
            </a:r>
          </a:p>
          <a:p>
            <a:r>
              <a:rPr lang="en-US" sz="2800" dirty="0"/>
              <a:t>Physics (2)</a:t>
            </a:r>
          </a:p>
          <a:p>
            <a:r>
              <a:rPr lang="en-US" sz="2800" dirty="0"/>
              <a:t>Geography (3)</a:t>
            </a:r>
          </a:p>
          <a:p>
            <a:r>
              <a:rPr lang="en-US" sz="2800" dirty="0"/>
              <a:t>History (3)</a:t>
            </a:r>
          </a:p>
          <a:p>
            <a:r>
              <a:rPr lang="en-US" sz="2800" dirty="0"/>
              <a:t>PE (4)</a:t>
            </a:r>
            <a:endParaRPr lang="en-GB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B061A0-8DD5-3DF1-AF7C-511DD2304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466575"/>
          </a:xfrm>
        </p:spPr>
        <p:txBody>
          <a:bodyPr>
            <a:normAutofit/>
          </a:bodyPr>
          <a:lstStyle/>
          <a:p>
            <a:r>
              <a:rPr lang="en-US" sz="2800" dirty="0"/>
              <a:t>RE &amp; PSHE (3)</a:t>
            </a:r>
          </a:p>
          <a:p>
            <a:r>
              <a:rPr lang="en-US" sz="2800" dirty="0"/>
              <a:t>IT (2)</a:t>
            </a:r>
          </a:p>
          <a:p>
            <a:r>
              <a:rPr lang="en-US" sz="2800" dirty="0"/>
              <a:t>Drama (2)</a:t>
            </a:r>
          </a:p>
          <a:p>
            <a:r>
              <a:rPr lang="en-US" sz="2800" dirty="0"/>
              <a:t>Technology (2)</a:t>
            </a:r>
          </a:p>
          <a:p>
            <a:r>
              <a:rPr lang="en-US" sz="2800" dirty="0"/>
              <a:t>Art (2)</a:t>
            </a:r>
          </a:p>
          <a:p>
            <a:r>
              <a:rPr lang="en-US" sz="2800" dirty="0"/>
              <a:t>Music (2)</a:t>
            </a:r>
          </a:p>
          <a:p>
            <a:r>
              <a:rPr lang="en-US" sz="2800" dirty="0"/>
              <a:t>French/Spanish (6)</a:t>
            </a:r>
          </a:p>
          <a:p>
            <a:endParaRPr lang="en-GB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C0CEA-FFF6-4196-B363-48BC4EC0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/>
              <a:t>Respect      Engage     Aspire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A1B15E-1D32-4F45-8353-CC7A66B1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187" y="0"/>
            <a:ext cx="4465332" cy="1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0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Key Stage 4 2023/24</a:t>
            </a:r>
            <a:endParaRPr lang="en-GB" b="1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C0CEA-FFF6-4196-B363-48BC4EC0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/>
              <a:t>Respect      Engage     Aspire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5E94F3-9EFB-4762-9C74-D70DAB0BB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1913468"/>
            <a:ext cx="6059402" cy="3832298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cs typeface="Calibri"/>
              </a:rPr>
              <a:t>Broad and balanced curriculum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cs typeface="Calibri"/>
              </a:rPr>
              <a:t>9 courses at GCSE or equivalent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cs typeface="Calibri"/>
              </a:rPr>
              <a:t>Students will continue with French/Spanish (unless directed otherwise)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cs typeface="Calibri"/>
              </a:rPr>
              <a:t>Choice of history or geography (Humanities)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cs typeface="Calibri"/>
              </a:rPr>
              <a:t>Science (Combined/Triple)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cs typeface="Calibri"/>
              </a:rPr>
              <a:t>1 or 2 further subjects depending on science choice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cs typeface="Calibri"/>
            </a:endParaRPr>
          </a:p>
          <a:p>
            <a:endParaRPr lang="en-US" sz="2800" b="1" dirty="0">
              <a:solidFill>
                <a:schemeClr val="tx1"/>
              </a:solidFill>
              <a:cs typeface="Calibri"/>
            </a:endParaRPr>
          </a:p>
          <a:p>
            <a:endParaRPr lang="en-US" sz="2800" b="1" dirty="0">
              <a:solidFill>
                <a:schemeClr val="tx1"/>
              </a:solidFill>
              <a:cs typeface="Calibri"/>
            </a:endParaRPr>
          </a:p>
          <a:p>
            <a:endParaRPr lang="en-US" sz="2800" b="1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A1B15E-1D32-4F45-8353-CC7A66B1F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187" y="0"/>
            <a:ext cx="4465332" cy="1723605"/>
          </a:xfrm>
          <a:prstGeom prst="rect">
            <a:avLst/>
          </a:prstGeom>
        </p:spPr>
      </p:pic>
      <p:pic>
        <p:nvPicPr>
          <p:cNvPr id="1026" name="Picture 2" descr="Term Dates">
            <a:extLst>
              <a:ext uri="{FF2B5EF4-FFF2-40B4-BE49-F238E27FC236}">
                <a16:creationId xmlns:a16="http://schemas.microsoft.com/office/drawing/2014/main" id="{EC6913E1-DFA6-3AFD-000B-FD90CF2B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18" y="2010208"/>
            <a:ext cx="4455862" cy="37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7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Modern Foreign Languages</a:t>
            </a:r>
            <a:endParaRPr lang="en-GB" b="1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C0CEA-FFF6-4196-B363-48BC4EC0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/>
              <a:t>Respect      Engage     Aspire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5E94F3-9EFB-4762-9C74-D70DAB0BB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3903133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A4D0D-76C3-4B6E-8119-3A530274B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933" y="1"/>
            <a:ext cx="4217586" cy="1627976"/>
          </a:xfrm>
          <a:prstGeom prst="rect">
            <a:avLst/>
          </a:prstGeom>
        </p:spPr>
      </p:pic>
      <p:pic>
        <p:nvPicPr>
          <p:cNvPr id="2050" name="Picture 2" descr="Image result for modern foreign languages images">
            <a:extLst>
              <a:ext uri="{FF2B5EF4-FFF2-40B4-BE49-F238E27FC236}">
                <a16:creationId xmlns:a16="http://schemas.microsoft.com/office/drawing/2014/main" id="{9A8A6525-AF6A-C715-1CE0-76FE44C4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1" y="1913495"/>
            <a:ext cx="5898509" cy="231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ED951A-1CDE-FE40-7DC5-0D4BBF53A323}"/>
              </a:ext>
            </a:extLst>
          </p:cNvPr>
          <p:cNvSpPr txBox="1"/>
          <p:nvPr/>
        </p:nvSpPr>
        <p:spPr>
          <a:xfrm>
            <a:off x="6126480" y="1913494"/>
            <a:ext cx="55659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Global citizens prepared for the wider world</a:t>
            </a:r>
          </a:p>
          <a:p>
            <a:endParaRPr lang="en-US" sz="2400" dirty="0"/>
          </a:p>
          <a:p>
            <a:r>
              <a:rPr lang="en-US" sz="2400" dirty="0"/>
              <a:t>Majority of students will study either French or Spanish at GCSE</a:t>
            </a:r>
          </a:p>
          <a:p>
            <a:endParaRPr lang="en-US" sz="2400" dirty="0"/>
          </a:p>
          <a:p>
            <a:r>
              <a:rPr lang="en-US" sz="2400" dirty="0"/>
              <a:t>Students in current Y7 are studying 2 languages</a:t>
            </a:r>
          </a:p>
          <a:p>
            <a:endParaRPr lang="en-US" sz="2400" dirty="0"/>
          </a:p>
          <a:p>
            <a:r>
              <a:rPr lang="en-US" sz="2400" dirty="0"/>
              <a:t>Your children will choose French or Spanish to study in Y9 and will study this to the end of GCSE</a:t>
            </a:r>
          </a:p>
          <a:p>
            <a:endParaRPr lang="en-US" sz="2400" dirty="0"/>
          </a:p>
          <a:p>
            <a:r>
              <a:rPr lang="en-US" sz="2400" dirty="0"/>
              <a:t>Spanish taster sessions will take place and you will complete an options form 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B2F4D-4AAE-76DA-6362-53DA078AAC96}"/>
              </a:ext>
            </a:extLst>
          </p:cNvPr>
          <p:cNvSpPr txBox="1"/>
          <p:nvPr/>
        </p:nvSpPr>
        <p:spPr>
          <a:xfrm>
            <a:off x="304800" y="4233335"/>
            <a:ext cx="4542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French and Spanish only?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Good outcomes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err="1"/>
              <a:t>Accesible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Most popular at QEHS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Good progression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5655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W</a:t>
            </a:r>
            <a:r>
              <a:rPr lang="en-GB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hat’s next?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C0CEA-FFF6-4196-B363-48BC4EC0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/>
              <a:t>Respect      Engage     Aspire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5E94F3-9EFB-4762-9C74-D70DAB0BB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1845734"/>
            <a:ext cx="5713607" cy="4161776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Submission of </a:t>
            </a:r>
            <a:r>
              <a:rPr lang="en-US" sz="2400" dirty="0" err="1">
                <a:solidFill>
                  <a:schemeClr val="tx1"/>
                </a:solidFill>
                <a:cs typeface="Calibri"/>
              </a:rPr>
              <a:t>MfL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 options choice – by the end of June (form sent by e-mail)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Information sharing from middle schools - ongoing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Transfer day – 12</a:t>
            </a:r>
            <a:r>
              <a:rPr lang="en-US" sz="2400" baseline="30000" dirty="0">
                <a:solidFill>
                  <a:schemeClr val="tx1"/>
                </a:solidFill>
                <a:cs typeface="Calibri"/>
              </a:rPr>
              <a:t>th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 July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Parent Information Evening on Student Support – meet the student support team – 13</a:t>
            </a:r>
            <a:r>
              <a:rPr lang="en-US" sz="2400" baseline="30000" dirty="0">
                <a:solidFill>
                  <a:schemeClr val="tx1"/>
                </a:solidFill>
                <a:cs typeface="Calibri"/>
              </a:rPr>
              <a:t>th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 July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Welcome to Y9 day – Tuesday 6</a:t>
            </a:r>
            <a:r>
              <a:rPr lang="en-US" sz="2400" baseline="30000" dirty="0">
                <a:solidFill>
                  <a:schemeClr val="tx1"/>
                </a:solidFill>
                <a:cs typeface="Calibri"/>
              </a:rPr>
              <a:t>th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 September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A4D0D-76C3-4B6E-8119-3A530274B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933" y="1"/>
            <a:ext cx="4217586" cy="1627976"/>
          </a:xfrm>
          <a:prstGeom prst="rect">
            <a:avLst/>
          </a:prstGeom>
        </p:spPr>
      </p:pic>
      <p:pic>
        <p:nvPicPr>
          <p:cNvPr id="3074" name="Picture 2" descr="Exam Information">
            <a:extLst>
              <a:ext uri="{FF2B5EF4-FFF2-40B4-BE49-F238E27FC236}">
                <a16:creationId xmlns:a16="http://schemas.microsoft.com/office/drawing/2014/main" id="{92B3B6FA-5F50-9749-C0DC-E8481A8C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84" y="1914579"/>
            <a:ext cx="5170812" cy="43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244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8">
      <a:dk1>
        <a:srgbClr val="002855"/>
      </a:dk1>
      <a:lt1>
        <a:sysClr val="window" lastClr="FFFFFF"/>
      </a:lt1>
      <a:dk2>
        <a:srgbClr val="9C8F69"/>
      </a:dk2>
      <a:lt2>
        <a:srgbClr val="D9E0E6"/>
      </a:lt2>
      <a:accent1>
        <a:srgbClr val="9C8F69"/>
      </a:accent1>
      <a:accent2>
        <a:srgbClr val="002855"/>
      </a:accent2>
      <a:accent3>
        <a:srgbClr val="002855"/>
      </a:accent3>
      <a:accent4>
        <a:srgbClr val="9C8F69"/>
      </a:accent4>
      <a:accent5>
        <a:srgbClr val="9C8F69"/>
      </a:accent5>
      <a:accent6>
        <a:srgbClr val="9C8F69"/>
      </a:accent6>
      <a:hlink>
        <a:srgbClr val="0059BF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8ECC55272ED459CDBDDDFF04E4D67" ma:contentTypeVersion="36" ma:contentTypeDescription="Create a new document." ma:contentTypeScope="" ma:versionID="8edfd16df10fd27f7e0f451fbfc0e4ab">
  <xsd:schema xmlns:xsd="http://www.w3.org/2001/XMLSchema" xmlns:xs="http://www.w3.org/2001/XMLSchema" xmlns:p="http://schemas.microsoft.com/office/2006/metadata/properties" xmlns:ns3="bc456a5d-18c5-4c19-9caf-f936511ddc7a" xmlns:ns4="6cef5691-52f4-4d70-9250-1f3023faafef" targetNamespace="http://schemas.microsoft.com/office/2006/metadata/properties" ma:root="true" ma:fieldsID="0928e76ed40b26b31aa0acd1377fcfb0" ns3:_="" ns4:_="">
    <xsd:import namespace="bc456a5d-18c5-4c19-9caf-f936511ddc7a"/>
    <xsd:import namespace="6cef5691-52f4-4d70-9250-1f3023faafe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TeamsChannelId" minOccurs="0"/>
                <xsd:element ref="ns4:Math_Settings" minOccurs="0"/>
                <xsd:element ref="ns4:Templates" minOccurs="0"/>
                <xsd:element ref="ns4:Distribution_Groups" minOccurs="0"/>
                <xsd:element ref="ns4:LMS_Mappings" minOccurs="0"/>
                <xsd:element ref="ns4:Self_Registration_Enabled0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56a5d-18c5-4c19-9caf-f936511ddc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ef5691-52f4-4d70-9250-1f3023faafe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Templates" ma:index="35" nillable="true" ma:displayName="Templates" ma:internalName="Templates">
      <xsd:simpleType>
        <xsd:restriction base="dms:Note">
          <xsd:maxLength value="255"/>
        </xsd:restriction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Self_Registration_Enabled0" ma:index="38" nillable="true" ma:displayName="Self Registration Enabled" ma:internalName="Self_Registration_Enabled0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6cef5691-52f4-4d70-9250-1f3023faafef" xsi:nil="true"/>
    <TeamsChannelId xmlns="6cef5691-52f4-4d70-9250-1f3023faafef" xsi:nil="true"/>
    <FolderType xmlns="6cef5691-52f4-4d70-9250-1f3023faafef" xsi:nil="true"/>
    <Has_Teacher_Only_SectionGroup xmlns="6cef5691-52f4-4d70-9250-1f3023faafef" xsi:nil="true"/>
    <Templates xmlns="6cef5691-52f4-4d70-9250-1f3023faafef" xsi:nil="true"/>
    <Teachers xmlns="6cef5691-52f4-4d70-9250-1f3023faafef">
      <UserInfo>
        <DisplayName/>
        <AccountId xsi:nil="true"/>
        <AccountType/>
      </UserInfo>
    </Teachers>
    <Distribution_Groups xmlns="6cef5691-52f4-4d70-9250-1f3023faafef" xsi:nil="true"/>
    <Self_Registration_Enabled xmlns="6cef5691-52f4-4d70-9250-1f3023faafef" xsi:nil="true"/>
    <LMS_Mappings xmlns="6cef5691-52f4-4d70-9250-1f3023faafef" xsi:nil="true"/>
    <CultureName xmlns="6cef5691-52f4-4d70-9250-1f3023faafef" xsi:nil="true"/>
    <Self_Registration_Enabled0 xmlns="6cef5691-52f4-4d70-9250-1f3023faafef" xsi:nil="true"/>
    <DefaultSectionNames xmlns="6cef5691-52f4-4d70-9250-1f3023faafef" xsi:nil="true"/>
    <AppVersion xmlns="6cef5691-52f4-4d70-9250-1f3023faafef" xsi:nil="true"/>
    <NotebookType xmlns="6cef5691-52f4-4d70-9250-1f3023faafef" xsi:nil="true"/>
    <Students xmlns="6cef5691-52f4-4d70-9250-1f3023faafef">
      <UserInfo>
        <DisplayName/>
        <AccountId xsi:nil="true"/>
        <AccountType/>
      </UserInfo>
    </Students>
    <Student_Groups xmlns="6cef5691-52f4-4d70-9250-1f3023faafef">
      <UserInfo>
        <DisplayName/>
        <AccountId xsi:nil="true"/>
        <AccountType/>
      </UserInfo>
    </Student_Groups>
    <Is_Collaboration_Space_Locked xmlns="6cef5691-52f4-4d70-9250-1f3023faafef" xsi:nil="true"/>
    <Invited_Teachers xmlns="6cef5691-52f4-4d70-9250-1f3023faafef" xsi:nil="true"/>
    <IsNotebookLocked xmlns="6cef5691-52f4-4d70-9250-1f3023faafef" xsi:nil="true"/>
    <Owner xmlns="6cef5691-52f4-4d70-9250-1f3023faafef">
      <UserInfo>
        <DisplayName/>
        <AccountId xsi:nil="true"/>
        <AccountType/>
      </UserInfo>
    </Owner>
    <Math_Settings xmlns="6cef5691-52f4-4d70-9250-1f3023faafef" xsi:nil="true"/>
  </documentManagement>
</p:properties>
</file>

<file path=customXml/itemProps1.xml><?xml version="1.0" encoding="utf-8"?>
<ds:datastoreItem xmlns:ds="http://schemas.openxmlformats.org/officeDocument/2006/customXml" ds:itemID="{A6E5BF95-7DD9-4DEE-A7AB-9BBFFBEB6C8F}">
  <ds:schemaRefs>
    <ds:schemaRef ds:uri="6cef5691-52f4-4d70-9250-1f3023faafef"/>
    <ds:schemaRef ds:uri="bc456a5d-18c5-4c19-9caf-f936511ddc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DF052DB-CB7E-4408-9FF6-62F8BF65D3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E17FC9-11A4-488C-A733-59976BEFED41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6cef5691-52f4-4d70-9250-1f3023faafef"/>
    <ds:schemaRef ds:uri="bc456a5d-18c5-4c19-9caf-f936511ddc7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4599</TotalTime>
  <Words>534</Words>
  <Application>Microsoft Office PowerPoint</Application>
  <PresentationFormat>Widescreen</PresentationFormat>
  <Paragraphs>91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Retrospect</vt:lpstr>
      <vt:lpstr>   Y9 Curriculum</vt:lpstr>
      <vt:lpstr>   Achievement &amp; Progression Support</vt:lpstr>
      <vt:lpstr>Structure of the Day</vt:lpstr>
      <vt:lpstr>Broad and balanced</vt:lpstr>
      <vt:lpstr>Yr 9 Subjects</vt:lpstr>
      <vt:lpstr>Key Stage 4 2023/24</vt:lpstr>
      <vt:lpstr>Modern Foreign Languages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Snook</dc:creator>
  <cp:lastModifiedBy>Lucy Dryden</cp:lastModifiedBy>
  <cp:revision>19</cp:revision>
  <dcterms:created xsi:type="dcterms:W3CDTF">2021-06-21T08:42:08Z</dcterms:created>
  <dcterms:modified xsi:type="dcterms:W3CDTF">2022-05-27T12:01:34Z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0x0101007BC8ECC55272ED459CDBDDDFF04E4D67</vt:lpwstr>
  </property>
</Properties>
</file>