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8" r:id="rId4"/>
    <p:sldMasterId id="2147483850" r:id="rId5"/>
  </p:sldMasterIdLst>
  <p:notesMasterIdLst>
    <p:notesMasterId r:id="rId36"/>
  </p:notesMasterIdLst>
  <p:sldIdLst>
    <p:sldId id="273" r:id="rId6"/>
    <p:sldId id="307" r:id="rId7"/>
    <p:sldId id="309" r:id="rId8"/>
    <p:sldId id="308" r:id="rId9"/>
    <p:sldId id="300" r:id="rId10"/>
    <p:sldId id="311" r:id="rId11"/>
    <p:sldId id="312" r:id="rId12"/>
    <p:sldId id="310" r:id="rId13"/>
    <p:sldId id="313" r:id="rId14"/>
    <p:sldId id="258" r:id="rId15"/>
    <p:sldId id="262" r:id="rId16"/>
    <p:sldId id="260" r:id="rId17"/>
    <p:sldId id="261" r:id="rId18"/>
    <p:sldId id="298" r:id="rId19"/>
    <p:sldId id="294" r:id="rId20"/>
    <p:sldId id="285" r:id="rId21"/>
    <p:sldId id="314" r:id="rId22"/>
    <p:sldId id="321" r:id="rId23"/>
    <p:sldId id="318" r:id="rId24"/>
    <p:sldId id="319" r:id="rId25"/>
    <p:sldId id="320" r:id="rId26"/>
    <p:sldId id="322" r:id="rId27"/>
    <p:sldId id="257" r:id="rId28"/>
    <p:sldId id="259" r:id="rId29"/>
    <p:sldId id="315" r:id="rId30"/>
    <p:sldId id="316" r:id="rId31"/>
    <p:sldId id="264" r:id="rId32"/>
    <p:sldId id="317" r:id="rId33"/>
    <p:sldId id="263" r:id="rId34"/>
    <p:sldId id="265"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6720"/>
    <a:srgbClr val="002855"/>
    <a:srgbClr val="01551B"/>
    <a:srgbClr val="CCFF99"/>
    <a:srgbClr val="99FF66"/>
    <a:srgbClr val="66FF66"/>
    <a:srgbClr val="00FF00"/>
    <a:srgbClr val="00CC00"/>
    <a:srgbClr val="66FF33"/>
    <a:srgbClr val="94FE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4660"/>
  </p:normalViewPr>
  <p:slideViewPr>
    <p:cSldViewPr snapToGrid="0">
      <p:cViewPr varScale="1">
        <p:scale>
          <a:sx n="108" d="100"/>
          <a:sy n="108" d="100"/>
        </p:scale>
        <p:origin x="88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CCE606-94F9-40EB-9246-42ACB1A25579}" type="datetimeFigureOut">
              <a:rPr lang="en-GB" smtClean="0"/>
              <a:t>31/08/2022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1615A1-E352-4E91-9C2D-D567D3F59D25}" type="slidenum">
              <a:rPr lang="en-GB" smtClean="0"/>
              <a:t>‹#›</a:t>
            </a:fld>
            <a:endParaRPr lang="en-GB"/>
          </a:p>
        </p:txBody>
      </p:sp>
    </p:spTree>
    <p:extLst>
      <p:ext uri="{BB962C8B-B14F-4D97-AF65-F5344CB8AC3E}">
        <p14:creationId xmlns:p14="http://schemas.microsoft.com/office/powerpoint/2010/main" val="3349966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1615A1-E352-4E91-9C2D-D567D3F59D25}" type="slidenum">
              <a:rPr lang="en-GB" smtClean="0"/>
              <a:t>1</a:t>
            </a:fld>
            <a:endParaRPr lang="en-GB"/>
          </a:p>
        </p:txBody>
      </p:sp>
    </p:spTree>
    <p:extLst>
      <p:ext uri="{BB962C8B-B14F-4D97-AF65-F5344CB8AC3E}">
        <p14:creationId xmlns:p14="http://schemas.microsoft.com/office/powerpoint/2010/main" val="3503632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Key messages</a:t>
            </a:r>
            <a:endParaRPr lang="en-GB"/>
          </a:p>
        </p:txBody>
      </p:sp>
      <p:sp>
        <p:nvSpPr>
          <p:cNvPr id="4" name="Slide Number Placeholder 3"/>
          <p:cNvSpPr>
            <a:spLocks noGrp="1"/>
          </p:cNvSpPr>
          <p:nvPr>
            <p:ph type="sldNum" sz="quarter" idx="5"/>
          </p:nvPr>
        </p:nvSpPr>
        <p:spPr/>
        <p:txBody>
          <a:bodyPr/>
          <a:lstStyle/>
          <a:p>
            <a:fld id="{241615A1-E352-4E91-9C2D-D567D3F59D25}" type="slidenum">
              <a:rPr lang="en-GB" smtClean="0"/>
              <a:t>5</a:t>
            </a:fld>
            <a:endParaRPr lang="en-GB"/>
          </a:p>
        </p:txBody>
      </p:sp>
    </p:spTree>
    <p:extLst>
      <p:ext uri="{BB962C8B-B14F-4D97-AF65-F5344CB8AC3E}">
        <p14:creationId xmlns:p14="http://schemas.microsoft.com/office/powerpoint/2010/main" val="1717535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1615A1-E352-4E91-9C2D-D567D3F59D25}" type="slidenum">
              <a:rPr lang="en-GB" smtClean="0"/>
              <a:t>6</a:t>
            </a:fld>
            <a:endParaRPr lang="en-GB"/>
          </a:p>
        </p:txBody>
      </p:sp>
    </p:spTree>
    <p:extLst>
      <p:ext uri="{BB962C8B-B14F-4D97-AF65-F5344CB8AC3E}">
        <p14:creationId xmlns:p14="http://schemas.microsoft.com/office/powerpoint/2010/main" val="821142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1615A1-E352-4E91-9C2D-D567D3F59D25}" type="slidenum">
              <a:rPr lang="en-GB" smtClean="0"/>
              <a:t>18</a:t>
            </a:fld>
            <a:endParaRPr lang="en-GB"/>
          </a:p>
        </p:txBody>
      </p:sp>
    </p:spTree>
    <p:extLst>
      <p:ext uri="{BB962C8B-B14F-4D97-AF65-F5344CB8AC3E}">
        <p14:creationId xmlns:p14="http://schemas.microsoft.com/office/powerpoint/2010/main" val="2021200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1615A1-E352-4E91-9C2D-D567D3F59D25}" type="slidenum">
              <a:rPr lang="en-GB" smtClean="0"/>
              <a:t>22</a:t>
            </a:fld>
            <a:endParaRPr lang="en-GB"/>
          </a:p>
        </p:txBody>
      </p:sp>
    </p:spTree>
    <p:extLst>
      <p:ext uri="{BB962C8B-B14F-4D97-AF65-F5344CB8AC3E}">
        <p14:creationId xmlns:p14="http://schemas.microsoft.com/office/powerpoint/2010/main" val="100423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D77F184B-1AF3-4EE6-9590-6FF50A2E169D}" type="datetimeFigureOut">
              <a:rPr lang="en-GB" smtClean="0"/>
              <a:t>31/08/2022</a:t>
            </a:fld>
            <a:endParaRPr lang="en-GB"/>
          </a:p>
        </p:txBody>
      </p:sp>
      <p:sp>
        <p:nvSpPr>
          <p:cNvPr id="5" name="Footer Placeholder 4"/>
          <p:cNvSpPr>
            <a:spLocks noGrp="1"/>
          </p:cNvSpPr>
          <p:nvPr>
            <p:ph type="ftr" sz="quarter" idx="11"/>
          </p:nvPr>
        </p:nvSpPr>
        <p:spPr/>
        <p:txBody>
          <a:bodyPr/>
          <a:lstStyle/>
          <a:p>
            <a:r>
              <a:rPr lang="en-GB"/>
              <a:t>Respect      Engage     Aspire</a:t>
            </a:r>
          </a:p>
        </p:txBody>
      </p:sp>
      <p:sp>
        <p:nvSpPr>
          <p:cNvPr id="6" name="Slide Number Placeholder 5"/>
          <p:cNvSpPr>
            <a:spLocks noGrp="1"/>
          </p:cNvSpPr>
          <p:nvPr>
            <p:ph type="sldNum" sz="quarter" idx="12"/>
          </p:nvPr>
        </p:nvSpPr>
        <p:spPr/>
        <p:txBody>
          <a:bodyPr/>
          <a:lstStyle/>
          <a:p>
            <a:fld id="{60C2C134-C8CE-4164-B37A-4F3BB43FA902}"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355032"/>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184B-1AF3-4EE6-9590-6FF50A2E169D}" type="datetimeFigureOut">
              <a:rPr lang="en-GB" smtClean="0"/>
              <a:t>31/08/2022</a:t>
            </a:fld>
            <a:endParaRPr lang="en-GB"/>
          </a:p>
        </p:txBody>
      </p:sp>
      <p:sp>
        <p:nvSpPr>
          <p:cNvPr id="5" name="Footer Placeholder 4"/>
          <p:cNvSpPr>
            <a:spLocks noGrp="1"/>
          </p:cNvSpPr>
          <p:nvPr>
            <p:ph type="ftr" sz="quarter" idx="11"/>
          </p:nvPr>
        </p:nvSpPr>
        <p:spPr/>
        <p:txBody>
          <a:bodyPr/>
          <a:lstStyle/>
          <a:p>
            <a:r>
              <a:rPr lang="en-GB"/>
              <a:t>Respect      Engage     Aspire</a:t>
            </a:r>
          </a:p>
        </p:txBody>
      </p:sp>
      <p:sp>
        <p:nvSpPr>
          <p:cNvPr id="6" name="Slide Number Placeholder 5"/>
          <p:cNvSpPr>
            <a:spLocks noGrp="1"/>
          </p:cNvSpPr>
          <p:nvPr>
            <p:ph type="sldNum" sz="quarter" idx="12"/>
          </p:nvPr>
        </p:nvSpPr>
        <p:spPr/>
        <p:txBody>
          <a:bodyPr/>
          <a:lstStyle/>
          <a:p>
            <a:fld id="{60C2C134-C8CE-4164-B37A-4F3BB43FA902}" type="slidenum">
              <a:rPr lang="en-GB" smtClean="0"/>
              <a:t>‹#›</a:t>
            </a:fld>
            <a:endParaRPr lang="en-GB"/>
          </a:p>
        </p:txBody>
      </p:sp>
    </p:spTree>
    <p:extLst>
      <p:ext uri="{BB962C8B-B14F-4D97-AF65-F5344CB8AC3E}">
        <p14:creationId xmlns:p14="http://schemas.microsoft.com/office/powerpoint/2010/main" val="505640938"/>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184B-1AF3-4EE6-9590-6FF50A2E169D}" type="datetimeFigureOut">
              <a:rPr lang="en-GB" smtClean="0"/>
              <a:t>31/08/2022</a:t>
            </a:fld>
            <a:endParaRPr lang="en-GB"/>
          </a:p>
        </p:txBody>
      </p:sp>
      <p:sp>
        <p:nvSpPr>
          <p:cNvPr id="5" name="Footer Placeholder 4"/>
          <p:cNvSpPr>
            <a:spLocks noGrp="1"/>
          </p:cNvSpPr>
          <p:nvPr>
            <p:ph type="ftr" sz="quarter" idx="11"/>
          </p:nvPr>
        </p:nvSpPr>
        <p:spPr/>
        <p:txBody>
          <a:bodyPr/>
          <a:lstStyle/>
          <a:p>
            <a:r>
              <a:rPr lang="en-GB"/>
              <a:t>Respect      Engage     Aspire</a:t>
            </a:r>
          </a:p>
        </p:txBody>
      </p:sp>
      <p:sp>
        <p:nvSpPr>
          <p:cNvPr id="6" name="Slide Number Placeholder 5"/>
          <p:cNvSpPr>
            <a:spLocks noGrp="1"/>
          </p:cNvSpPr>
          <p:nvPr>
            <p:ph type="sldNum" sz="quarter" idx="12"/>
          </p:nvPr>
        </p:nvSpPr>
        <p:spPr/>
        <p:txBody>
          <a:bodyPr/>
          <a:lstStyle/>
          <a:p>
            <a:fld id="{60C2C134-C8CE-4164-B37A-4F3BB43FA902}" type="slidenum">
              <a:rPr lang="en-GB" smtClean="0"/>
              <a:t>‹#›</a:t>
            </a:fld>
            <a:endParaRPr lang="en-GB"/>
          </a:p>
        </p:txBody>
      </p:sp>
    </p:spTree>
    <p:extLst>
      <p:ext uri="{BB962C8B-B14F-4D97-AF65-F5344CB8AC3E}">
        <p14:creationId xmlns:p14="http://schemas.microsoft.com/office/powerpoint/2010/main" val="1569467253"/>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8/31/2022</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949418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21355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8/31/2022</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062567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8/31/2022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44044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8/31/2022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36223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8/31/2022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65904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8/31/2022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799101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8/31/2022</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05692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184B-1AF3-4EE6-9590-6FF50A2E169D}" type="datetimeFigureOut">
              <a:rPr lang="en-GB" smtClean="0"/>
              <a:t>31/08/2022</a:t>
            </a:fld>
            <a:endParaRPr lang="en-GB"/>
          </a:p>
        </p:txBody>
      </p:sp>
      <p:sp>
        <p:nvSpPr>
          <p:cNvPr id="5" name="Footer Placeholder 4"/>
          <p:cNvSpPr>
            <a:spLocks noGrp="1"/>
          </p:cNvSpPr>
          <p:nvPr>
            <p:ph type="ftr" sz="quarter" idx="11"/>
          </p:nvPr>
        </p:nvSpPr>
        <p:spPr/>
        <p:txBody>
          <a:bodyPr/>
          <a:lstStyle/>
          <a:p>
            <a:r>
              <a:rPr lang="en-GB"/>
              <a:t>Respect      Engage     Aspire</a:t>
            </a:r>
          </a:p>
        </p:txBody>
      </p:sp>
      <p:sp>
        <p:nvSpPr>
          <p:cNvPr id="6" name="Slide Number Placeholder 5"/>
          <p:cNvSpPr>
            <a:spLocks noGrp="1"/>
          </p:cNvSpPr>
          <p:nvPr>
            <p:ph type="sldNum" sz="quarter" idx="12"/>
          </p:nvPr>
        </p:nvSpPr>
        <p:spPr/>
        <p:txBody>
          <a:bodyPr/>
          <a:lstStyle/>
          <a:p>
            <a:fld id="{60C2C134-C8CE-4164-B37A-4F3BB43FA902}" type="slidenum">
              <a:rPr lang="en-GB" smtClean="0"/>
              <a:t>‹#›</a:t>
            </a:fld>
            <a:endParaRPr lang="en-GB"/>
          </a:p>
        </p:txBody>
      </p:sp>
    </p:spTree>
    <p:extLst>
      <p:ext uri="{BB962C8B-B14F-4D97-AF65-F5344CB8AC3E}">
        <p14:creationId xmlns:p14="http://schemas.microsoft.com/office/powerpoint/2010/main" val="1717232073"/>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8/31/2022</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61791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667435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37152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7F184B-1AF3-4EE6-9590-6FF50A2E169D}" type="datetimeFigureOut">
              <a:rPr lang="en-GB" smtClean="0"/>
              <a:t>31/08/2022</a:t>
            </a:fld>
            <a:endParaRPr lang="en-GB"/>
          </a:p>
        </p:txBody>
      </p:sp>
      <p:sp>
        <p:nvSpPr>
          <p:cNvPr id="5" name="Footer Placeholder 4"/>
          <p:cNvSpPr>
            <a:spLocks noGrp="1"/>
          </p:cNvSpPr>
          <p:nvPr>
            <p:ph type="ftr" sz="quarter" idx="11"/>
          </p:nvPr>
        </p:nvSpPr>
        <p:spPr/>
        <p:txBody>
          <a:bodyPr/>
          <a:lstStyle/>
          <a:p>
            <a:r>
              <a:rPr lang="en-GB"/>
              <a:t>Respect      Engage     Aspire</a:t>
            </a:r>
          </a:p>
        </p:txBody>
      </p:sp>
      <p:sp>
        <p:nvSpPr>
          <p:cNvPr id="6" name="Slide Number Placeholder 5"/>
          <p:cNvSpPr>
            <a:spLocks noGrp="1"/>
          </p:cNvSpPr>
          <p:nvPr>
            <p:ph type="sldNum" sz="quarter" idx="12"/>
          </p:nvPr>
        </p:nvSpPr>
        <p:spPr/>
        <p:txBody>
          <a:bodyPr/>
          <a:lstStyle/>
          <a:p>
            <a:fld id="{60C2C134-C8CE-4164-B37A-4F3BB43FA902}"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925107"/>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7F184B-1AF3-4EE6-9590-6FF50A2E169D}" type="datetimeFigureOut">
              <a:rPr lang="en-GB" smtClean="0"/>
              <a:t>31/08/2022</a:t>
            </a:fld>
            <a:endParaRPr lang="en-GB"/>
          </a:p>
        </p:txBody>
      </p:sp>
      <p:sp>
        <p:nvSpPr>
          <p:cNvPr id="6" name="Footer Placeholder 5"/>
          <p:cNvSpPr>
            <a:spLocks noGrp="1"/>
          </p:cNvSpPr>
          <p:nvPr>
            <p:ph type="ftr" sz="quarter" idx="11"/>
          </p:nvPr>
        </p:nvSpPr>
        <p:spPr/>
        <p:txBody>
          <a:bodyPr/>
          <a:lstStyle/>
          <a:p>
            <a:r>
              <a:rPr lang="en-GB"/>
              <a:t>Respect      Engage     Aspire</a:t>
            </a:r>
          </a:p>
        </p:txBody>
      </p:sp>
      <p:sp>
        <p:nvSpPr>
          <p:cNvPr id="7" name="Slide Number Placeholder 6"/>
          <p:cNvSpPr>
            <a:spLocks noGrp="1"/>
          </p:cNvSpPr>
          <p:nvPr>
            <p:ph type="sldNum" sz="quarter" idx="12"/>
          </p:nvPr>
        </p:nvSpPr>
        <p:spPr/>
        <p:txBody>
          <a:bodyPr/>
          <a:lstStyle/>
          <a:p>
            <a:fld id="{60C2C134-C8CE-4164-B37A-4F3BB43FA902}" type="slidenum">
              <a:rPr lang="en-GB" smtClean="0"/>
              <a:t>‹#›</a:t>
            </a:fld>
            <a:endParaRPr lang="en-GB"/>
          </a:p>
        </p:txBody>
      </p:sp>
    </p:spTree>
    <p:extLst>
      <p:ext uri="{BB962C8B-B14F-4D97-AF65-F5344CB8AC3E}">
        <p14:creationId xmlns:p14="http://schemas.microsoft.com/office/powerpoint/2010/main" val="1792831713"/>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7F184B-1AF3-4EE6-9590-6FF50A2E169D}" type="datetimeFigureOut">
              <a:rPr lang="en-GB" smtClean="0"/>
              <a:t>31/08/2022</a:t>
            </a:fld>
            <a:endParaRPr lang="en-GB"/>
          </a:p>
        </p:txBody>
      </p:sp>
      <p:sp>
        <p:nvSpPr>
          <p:cNvPr id="8" name="Footer Placeholder 7"/>
          <p:cNvSpPr>
            <a:spLocks noGrp="1"/>
          </p:cNvSpPr>
          <p:nvPr>
            <p:ph type="ftr" sz="quarter" idx="11"/>
          </p:nvPr>
        </p:nvSpPr>
        <p:spPr/>
        <p:txBody>
          <a:bodyPr/>
          <a:lstStyle/>
          <a:p>
            <a:r>
              <a:rPr lang="en-GB"/>
              <a:t>Respect      Engage     Aspire</a:t>
            </a:r>
          </a:p>
        </p:txBody>
      </p:sp>
      <p:sp>
        <p:nvSpPr>
          <p:cNvPr id="9" name="Slide Number Placeholder 8"/>
          <p:cNvSpPr>
            <a:spLocks noGrp="1"/>
          </p:cNvSpPr>
          <p:nvPr>
            <p:ph type="sldNum" sz="quarter" idx="12"/>
          </p:nvPr>
        </p:nvSpPr>
        <p:spPr/>
        <p:txBody>
          <a:bodyPr/>
          <a:lstStyle/>
          <a:p>
            <a:fld id="{60C2C134-C8CE-4164-B37A-4F3BB43FA902}" type="slidenum">
              <a:rPr lang="en-GB" smtClean="0"/>
              <a:t>‹#›</a:t>
            </a:fld>
            <a:endParaRPr lang="en-GB"/>
          </a:p>
        </p:txBody>
      </p:sp>
    </p:spTree>
    <p:extLst>
      <p:ext uri="{BB962C8B-B14F-4D97-AF65-F5344CB8AC3E}">
        <p14:creationId xmlns:p14="http://schemas.microsoft.com/office/powerpoint/2010/main" val="3637892968"/>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7F184B-1AF3-4EE6-9590-6FF50A2E169D}" type="datetimeFigureOut">
              <a:rPr lang="en-GB" smtClean="0"/>
              <a:t>31/08/2022</a:t>
            </a:fld>
            <a:endParaRPr lang="en-GB"/>
          </a:p>
        </p:txBody>
      </p:sp>
      <p:sp>
        <p:nvSpPr>
          <p:cNvPr id="4" name="Footer Placeholder 3"/>
          <p:cNvSpPr>
            <a:spLocks noGrp="1"/>
          </p:cNvSpPr>
          <p:nvPr>
            <p:ph type="ftr" sz="quarter" idx="11"/>
          </p:nvPr>
        </p:nvSpPr>
        <p:spPr/>
        <p:txBody>
          <a:bodyPr/>
          <a:lstStyle/>
          <a:p>
            <a:r>
              <a:rPr lang="en-GB"/>
              <a:t>Respect      Engage     Aspire</a:t>
            </a:r>
          </a:p>
        </p:txBody>
      </p:sp>
      <p:sp>
        <p:nvSpPr>
          <p:cNvPr id="5" name="Slide Number Placeholder 4"/>
          <p:cNvSpPr>
            <a:spLocks noGrp="1"/>
          </p:cNvSpPr>
          <p:nvPr>
            <p:ph type="sldNum" sz="quarter" idx="12"/>
          </p:nvPr>
        </p:nvSpPr>
        <p:spPr/>
        <p:txBody>
          <a:bodyPr/>
          <a:lstStyle/>
          <a:p>
            <a:fld id="{60C2C134-C8CE-4164-B37A-4F3BB43FA902}" type="slidenum">
              <a:rPr lang="en-GB" smtClean="0"/>
              <a:t>‹#›</a:t>
            </a:fld>
            <a:endParaRPr lang="en-GB"/>
          </a:p>
        </p:txBody>
      </p:sp>
    </p:spTree>
    <p:extLst>
      <p:ext uri="{BB962C8B-B14F-4D97-AF65-F5344CB8AC3E}">
        <p14:creationId xmlns:p14="http://schemas.microsoft.com/office/powerpoint/2010/main" val="2177096349"/>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77F184B-1AF3-4EE6-9590-6FF50A2E169D}" type="datetimeFigureOut">
              <a:rPr lang="en-GB" smtClean="0"/>
              <a:t>31/08/2022</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GB"/>
              <a:t>Respect      Engage     Aspire</a:t>
            </a:r>
          </a:p>
        </p:txBody>
      </p:sp>
      <p:sp>
        <p:nvSpPr>
          <p:cNvPr id="9" name="Slide Number Placeholder 8"/>
          <p:cNvSpPr>
            <a:spLocks noGrp="1"/>
          </p:cNvSpPr>
          <p:nvPr>
            <p:ph type="sldNum" sz="quarter" idx="12"/>
          </p:nvPr>
        </p:nvSpPr>
        <p:spPr/>
        <p:txBody>
          <a:bodyPr/>
          <a:lstStyle/>
          <a:p>
            <a:fld id="{60C2C134-C8CE-4164-B37A-4F3BB43FA902}" type="slidenum">
              <a:rPr lang="en-GB" smtClean="0"/>
              <a:t>‹#›</a:t>
            </a:fld>
            <a:endParaRPr lang="en-GB"/>
          </a:p>
        </p:txBody>
      </p:sp>
    </p:spTree>
    <p:extLst>
      <p:ext uri="{BB962C8B-B14F-4D97-AF65-F5344CB8AC3E}">
        <p14:creationId xmlns:p14="http://schemas.microsoft.com/office/powerpoint/2010/main" val="2221304132"/>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77F184B-1AF3-4EE6-9590-6FF50A2E169D}" type="datetimeFigureOut">
              <a:rPr lang="en-GB" smtClean="0"/>
              <a:t>31/08/2022</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GB"/>
              <a:t>Respect      Engage     Aspire</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0C2C134-C8CE-4164-B37A-4F3BB43FA902}" type="slidenum">
              <a:rPr lang="en-GB" smtClean="0"/>
              <a:t>‹#›</a:t>
            </a:fld>
            <a:endParaRPr lang="en-GB"/>
          </a:p>
        </p:txBody>
      </p:sp>
    </p:spTree>
    <p:extLst>
      <p:ext uri="{BB962C8B-B14F-4D97-AF65-F5344CB8AC3E}">
        <p14:creationId xmlns:p14="http://schemas.microsoft.com/office/powerpoint/2010/main" val="3172863261"/>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77F184B-1AF3-4EE6-9590-6FF50A2E169D}" type="datetimeFigureOut">
              <a:rPr lang="en-GB" smtClean="0"/>
              <a:t>31/08/2022</a:t>
            </a:fld>
            <a:endParaRPr lang="en-GB"/>
          </a:p>
        </p:txBody>
      </p:sp>
      <p:sp>
        <p:nvSpPr>
          <p:cNvPr id="6" name="Footer Placeholder 5"/>
          <p:cNvSpPr>
            <a:spLocks noGrp="1"/>
          </p:cNvSpPr>
          <p:nvPr>
            <p:ph type="ftr" sz="quarter" idx="11"/>
          </p:nvPr>
        </p:nvSpPr>
        <p:spPr/>
        <p:txBody>
          <a:bodyPr/>
          <a:lstStyle/>
          <a:p>
            <a:r>
              <a:rPr lang="en-GB"/>
              <a:t>Respect      Engage     Aspire</a:t>
            </a:r>
          </a:p>
        </p:txBody>
      </p:sp>
      <p:sp>
        <p:nvSpPr>
          <p:cNvPr id="7" name="Slide Number Placeholder 6"/>
          <p:cNvSpPr>
            <a:spLocks noGrp="1"/>
          </p:cNvSpPr>
          <p:nvPr>
            <p:ph type="sldNum" sz="quarter" idx="12"/>
          </p:nvPr>
        </p:nvSpPr>
        <p:spPr/>
        <p:txBody>
          <a:bodyPr/>
          <a:lstStyle/>
          <a:p>
            <a:fld id="{60C2C134-C8CE-4164-B37A-4F3BB43FA902}" type="slidenum">
              <a:rPr lang="en-GB" smtClean="0"/>
              <a:t>‹#›</a:t>
            </a:fld>
            <a:endParaRPr lang="en-GB"/>
          </a:p>
        </p:txBody>
      </p:sp>
    </p:spTree>
    <p:extLst>
      <p:ext uri="{BB962C8B-B14F-4D97-AF65-F5344CB8AC3E}">
        <p14:creationId xmlns:p14="http://schemas.microsoft.com/office/powerpoint/2010/main" val="108960771"/>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77F184B-1AF3-4EE6-9590-6FF50A2E169D}" type="datetimeFigureOut">
              <a:rPr lang="en-GB" smtClean="0"/>
              <a:t>31/08/2022</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GB"/>
              <a:t>Respect      Engage     Aspire</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0C2C134-C8CE-4164-B37A-4F3BB43FA902}"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13200"/>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8/31/2022</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019071710"/>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admin@qehs.ne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admin@qehs.ne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br>
              <a:rPr lang="en-GB" b="1" dirty="0"/>
            </a:br>
            <a:r>
              <a:rPr lang="en-GB" b="1" dirty="0">
                <a:solidFill>
                  <a:schemeClr val="accent3">
                    <a:lumMod val="90000"/>
                    <a:lumOff val="10000"/>
                  </a:schemeClr>
                </a:solidFill>
              </a:rPr>
              <a:t> </a:t>
            </a:r>
            <a:br>
              <a:rPr lang="en-GB" b="1" dirty="0"/>
            </a:br>
            <a:r>
              <a:rPr lang="en-GB" b="1" dirty="0">
                <a:solidFill>
                  <a:schemeClr val="accent3">
                    <a:lumMod val="90000"/>
                    <a:lumOff val="10000"/>
                  </a:schemeClr>
                </a:solidFill>
              </a:rPr>
              <a:t>Welcome to QEHS</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t>July 2022</a:t>
            </a:r>
          </a:p>
          <a:p>
            <a:r>
              <a:rPr lang="en-US" dirty="0" err="1"/>
              <a:t>Mr</a:t>
            </a:r>
            <a:r>
              <a:rPr lang="en-US" dirty="0"/>
              <a:t> </a:t>
            </a:r>
            <a:r>
              <a:rPr lang="en-US" dirty="0" err="1"/>
              <a:t>seaton</a:t>
            </a:r>
            <a:endParaRPr lang="en-US" dirty="0">
              <a:cs typeface="Calibri Light"/>
            </a:endParaRPr>
          </a:p>
        </p:txBody>
      </p:sp>
      <p:pic>
        <p:nvPicPr>
          <p:cNvPr id="5" name="Picture 4">
            <a:extLst>
              <a:ext uri="{FF2B5EF4-FFF2-40B4-BE49-F238E27FC236}">
                <a16:creationId xmlns:a16="http://schemas.microsoft.com/office/drawing/2014/main" id="{F4B3EDA0-F63C-4E9B-A8C3-690110492083}"/>
              </a:ext>
            </a:extLst>
          </p:cNvPr>
          <p:cNvPicPr>
            <a:picLocks noChangeAspect="1"/>
          </p:cNvPicPr>
          <p:nvPr/>
        </p:nvPicPr>
        <p:blipFill>
          <a:blip r:embed="rId3"/>
          <a:stretch>
            <a:fillRect/>
          </a:stretch>
        </p:blipFill>
        <p:spPr>
          <a:xfrm>
            <a:off x="7726668" y="33090"/>
            <a:ext cx="4465332" cy="1723605"/>
          </a:xfrm>
          <a:prstGeom prst="rect">
            <a:avLst/>
          </a:prstGeom>
        </p:spPr>
      </p:pic>
      <p:sp>
        <p:nvSpPr>
          <p:cNvPr id="4" name="Footer Placeholder 3">
            <a:extLst>
              <a:ext uri="{FF2B5EF4-FFF2-40B4-BE49-F238E27FC236}">
                <a16:creationId xmlns:a16="http://schemas.microsoft.com/office/drawing/2014/main" id="{02503EA7-3FD0-4D21-B9EC-205698C94E10}"/>
              </a:ext>
            </a:extLst>
          </p:cNvPr>
          <p:cNvSpPr>
            <a:spLocks noGrp="1"/>
          </p:cNvSpPr>
          <p:nvPr>
            <p:ph type="ftr" sz="quarter" idx="11"/>
          </p:nvPr>
        </p:nvSpPr>
        <p:spPr/>
        <p:txBody>
          <a:bodyPr/>
          <a:lstStyle/>
          <a:p>
            <a:r>
              <a:rPr lang="en-US" sz="2800"/>
              <a:t>Respect      Engage     Aspire</a:t>
            </a:r>
          </a:p>
        </p:txBody>
      </p:sp>
    </p:spTree>
    <p:extLst>
      <p:ext uri="{BB962C8B-B14F-4D97-AF65-F5344CB8AC3E}">
        <p14:creationId xmlns:p14="http://schemas.microsoft.com/office/powerpoint/2010/main" val="3794467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Behaviour Policy</a:t>
            </a:r>
          </a:p>
        </p:txBody>
      </p:sp>
      <p:sp>
        <p:nvSpPr>
          <p:cNvPr id="3" name="Content Placeholder 2"/>
          <p:cNvSpPr>
            <a:spLocks noGrp="1"/>
          </p:cNvSpPr>
          <p:nvPr>
            <p:ph idx="1"/>
          </p:nvPr>
        </p:nvSpPr>
        <p:spPr/>
        <p:txBody>
          <a:bodyPr>
            <a:normAutofit/>
          </a:bodyPr>
          <a:lstStyle/>
          <a:p>
            <a:pPr>
              <a:buFontTx/>
              <a:buChar char="-"/>
            </a:pPr>
            <a:r>
              <a:rPr lang="en-GB" sz="2400" dirty="0"/>
              <a:t>Emphasis on </a:t>
            </a:r>
            <a:r>
              <a:rPr lang="en-GB" sz="2400" b="1" dirty="0"/>
              <a:t>recognition of positive behaviours </a:t>
            </a:r>
          </a:p>
          <a:p>
            <a:pPr>
              <a:buFontTx/>
              <a:buChar char="-"/>
            </a:pPr>
            <a:r>
              <a:rPr lang="en-GB" sz="2400" dirty="0"/>
              <a:t>Monitoring of both positive and negative behaviours </a:t>
            </a:r>
          </a:p>
          <a:p>
            <a:pPr>
              <a:buFontTx/>
              <a:buChar char="-"/>
            </a:pPr>
            <a:r>
              <a:rPr lang="en-GB" sz="2400" dirty="0"/>
              <a:t>Try and ensure that we are able to implement bespoke support for all our students </a:t>
            </a:r>
          </a:p>
          <a:p>
            <a:pPr>
              <a:buFontTx/>
              <a:buChar char="-"/>
            </a:pPr>
            <a:r>
              <a:rPr lang="en-GB" sz="2400" dirty="0"/>
              <a:t>Clear dialogue between home and school </a:t>
            </a:r>
          </a:p>
        </p:txBody>
      </p:sp>
    </p:spTree>
    <p:extLst>
      <p:ext uri="{BB962C8B-B14F-4D97-AF65-F5344CB8AC3E}">
        <p14:creationId xmlns:p14="http://schemas.microsoft.com/office/powerpoint/2010/main" val="2888141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1880" b="1880"/>
          <a:stretch>
            <a:fillRect/>
          </a:stretch>
        </p:blipFill>
        <p:spPr>
          <a:xfrm>
            <a:off x="1926066" y="291739"/>
            <a:ext cx="3861414" cy="2066987"/>
          </a:xfrm>
        </p:spPr>
      </p:pic>
      <p:sp>
        <p:nvSpPr>
          <p:cNvPr id="6" name="TextBox 5"/>
          <p:cNvSpPr txBox="1"/>
          <p:nvPr/>
        </p:nvSpPr>
        <p:spPr>
          <a:xfrm>
            <a:off x="5650171" y="583477"/>
            <a:ext cx="4455717" cy="5940088"/>
          </a:xfrm>
          <a:prstGeom prst="rect">
            <a:avLst/>
          </a:prstGeom>
          <a:solidFill>
            <a:srgbClr val="FFFFFF"/>
          </a:solidFill>
          <a:ln>
            <a:solidFill>
              <a:srgbClr val="000090"/>
            </a:solidFill>
          </a:ln>
        </p:spPr>
        <p:txBody>
          <a:bodyPr wrap="square" rtlCol="0">
            <a:spAutoFit/>
          </a:bodyPr>
          <a:lstStyle/>
          <a:p>
            <a:r>
              <a:rPr lang="en-US" sz="2000" dirty="0"/>
              <a:t>All pupil </a:t>
            </a:r>
            <a:r>
              <a:rPr lang="en-US" sz="2000" dirty="0" err="1"/>
              <a:t>behaviour</a:t>
            </a:r>
            <a:r>
              <a:rPr lang="en-US" sz="2000" dirty="0"/>
              <a:t> is monitored using this software. </a:t>
            </a:r>
          </a:p>
          <a:p>
            <a:endParaRPr lang="en-US" sz="2000" dirty="0"/>
          </a:p>
          <a:p>
            <a:r>
              <a:rPr lang="en-US" sz="2000" dirty="0"/>
              <a:t>All our parents and pupils have access to a unique log in and can download an app.</a:t>
            </a:r>
          </a:p>
          <a:p>
            <a:endParaRPr lang="en-US" sz="2000" dirty="0"/>
          </a:p>
          <a:p>
            <a:r>
              <a:rPr lang="en-US" sz="2000" dirty="0"/>
              <a:t>Parents/</a:t>
            </a:r>
            <a:r>
              <a:rPr lang="en-US" sz="2000" dirty="0" err="1"/>
              <a:t>Carers</a:t>
            </a:r>
            <a:r>
              <a:rPr lang="en-US" sz="2000" dirty="0"/>
              <a:t> can access a live </a:t>
            </a:r>
            <a:r>
              <a:rPr lang="en-US" sz="2000" dirty="0" err="1"/>
              <a:t>behaviour</a:t>
            </a:r>
            <a:r>
              <a:rPr lang="en-US" sz="2000" dirty="0"/>
              <a:t> feed for their child. </a:t>
            </a:r>
          </a:p>
          <a:p>
            <a:endParaRPr lang="en-US" sz="2000" dirty="0"/>
          </a:p>
          <a:p>
            <a:r>
              <a:rPr lang="en-US" sz="2000" dirty="0"/>
              <a:t>Pupils can use their positive </a:t>
            </a:r>
            <a:r>
              <a:rPr lang="en-US" sz="2000" dirty="0" err="1"/>
              <a:t>behaviour</a:t>
            </a:r>
            <a:r>
              <a:rPr lang="en-US" sz="2000" dirty="0"/>
              <a:t> points to ‘purchase’ rewards from our bespoke QEHS reward store!</a:t>
            </a:r>
          </a:p>
          <a:p>
            <a:endParaRPr lang="en-US" sz="2000" dirty="0"/>
          </a:p>
          <a:p>
            <a:r>
              <a:rPr lang="en-US" sz="2000" dirty="0"/>
              <a:t>Homework can be recorded and communicated with parents. </a:t>
            </a:r>
          </a:p>
          <a:p>
            <a:endParaRPr lang="en-US" sz="2000" dirty="0"/>
          </a:p>
          <a:p>
            <a:r>
              <a:rPr lang="en-US" sz="2000" dirty="0"/>
              <a:t>Detentions are recorded and communicated with parents. </a:t>
            </a:r>
          </a:p>
        </p:txBody>
      </p:sp>
      <p:pic>
        <p:nvPicPr>
          <p:cNvPr id="7" name="Picture 6"/>
          <p:cNvPicPr>
            <a:picLocks noChangeAspect="1"/>
          </p:cNvPicPr>
          <p:nvPr/>
        </p:nvPicPr>
        <p:blipFill>
          <a:blip r:embed="rId3"/>
          <a:stretch>
            <a:fillRect/>
          </a:stretch>
        </p:blipFill>
        <p:spPr>
          <a:xfrm>
            <a:off x="2797218" y="2358725"/>
            <a:ext cx="2019300" cy="3937000"/>
          </a:xfrm>
          <a:prstGeom prst="rect">
            <a:avLst/>
          </a:prstGeom>
        </p:spPr>
      </p:pic>
    </p:spTree>
    <p:extLst>
      <p:ext uri="{BB962C8B-B14F-4D97-AF65-F5344CB8AC3E}">
        <p14:creationId xmlns:p14="http://schemas.microsoft.com/office/powerpoint/2010/main" val="4020782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0399" y="1235598"/>
            <a:ext cx="2221948" cy="4097622"/>
          </a:xfrm>
          <a:solidFill>
            <a:schemeClr val="bg1"/>
          </a:solidFill>
          <a:ln>
            <a:solidFill>
              <a:srgbClr val="000090"/>
            </a:solidFill>
          </a:ln>
        </p:spPr>
        <p:txBody>
          <a:bodyPr>
            <a:normAutofit fontScale="92500" lnSpcReduction="10000"/>
          </a:bodyPr>
          <a:lstStyle/>
          <a:p>
            <a:pPr marL="0" indent="0" algn="ctr">
              <a:buNone/>
            </a:pPr>
            <a:r>
              <a:rPr lang="en-US" b="1" dirty="0"/>
              <a:t>P System </a:t>
            </a:r>
          </a:p>
          <a:p>
            <a:pPr marL="0" indent="0" algn="ctr">
              <a:buNone/>
            </a:pPr>
            <a:r>
              <a:rPr lang="en-US" b="1" dirty="0"/>
              <a:t>At QEHS we pride ourselves on outstanding </a:t>
            </a:r>
            <a:r>
              <a:rPr lang="en-US" b="1" dirty="0" err="1"/>
              <a:t>behaviour</a:t>
            </a:r>
            <a:r>
              <a:rPr lang="en-US" b="1" dirty="0"/>
              <a:t> and conduct from all our pupils.</a:t>
            </a:r>
          </a:p>
          <a:p>
            <a:pPr marL="0" indent="0" algn="ctr">
              <a:buNone/>
            </a:pPr>
            <a:r>
              <a:rPr lang="en-US" dirty="0"/>
              <a:t>Positive </a:t>
            </a:r>
            <a:r>
              <a:rPr lang="en-US" dirty="0" err="1"/>
              <a:t>behaviour</a:t>
            </a:r>
            <a:r>
              <a:rPr lang="en-US" dirty="0"/>
              <a:t> is rewarded with P points.  These are issued by staff throughout the day and logged on our </a:t>
            </a:r>
            <a:r>
              <a:rPr lang="en-US" dirty="0" err="1"/>
              <a:t>Classcharts</a:t>
            </a:r>
            <a:r>
              <a:rPr lang="en-US" dirty="0"/>
              <a:t> monitoring system.  </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p:txBody>
      </p:sp>
      <p:graphicFrame>
        <p:nvGraphicFramePr>
          <p:cNvPr id="4" name="Content Placeholder 3">
            <a:extLst>
              <a:ext uri="{FF2B5EF4-FFF2-40B4-BE49-F238E27FC236}">
                <a16:creationId xmlns:a16="http://schemas.microsoft.com/office/drawing/2014/main" id="{1FB346F2-A7BC-44C0-9A7B-2283948D0031}"/>
              </a:ext>
            </a:extLst>
          </p:cNvPr>
          <p:cNvGraphicFramePr>
            <a:graphicFrameLocks/>
          </p:cNvGraphicFramePr>
          <p:nvPr/>
        </p:nvGraphicFramePr>
        <p:xfrm>
          <a:off x="4079656" y="493798"/>
          <a:ext cx="6266522" cy="5337095"/>
        </p:xfrm>
        <a:graphic>
          <a:graphicData uri="http://schemas.openxmlformats.org/drawingml/2006/table">
            <a:tbl>
              <a:tblPr firstRow="1" bandRow="1">
                <a:tableStyleId>{5940675A-B579-460E-94D1-54222C63F5DA}</a:tableStyleId>
              </a:tblPr>
              <a:tblGrid>
                <a:gridCol w="711826">
                  <a:extLst>
                    <a:ext uri="{9D8B030D-6E8A-4147-A177-3AD203B41FA5}">
                      <a16:colId xmlns:a16="http://schemas.microsoft.com/office/drawing/2014/main" val="20000"/>
                    </a:ext>
                  </a:extLst>
                </a:gridCol>
                <a:gridCol w="2777348">
                  <a:extLst>
                    <a:ext uri="{9D8B030D-6E8A-4147-A177-3AD203B41FA5}">
                      <a16:colId xmlns:a16="http://schemas.microsoft.com/office/drawing/2014/main" val="20001"/>
                    </a:ext>
                  </a:extLst>
                </a:gridCol>
                <a:gridCol w="2777348">
                  <a:extLst>
                    <a:ext uri="{9D8B030D-6E8A-4147-A177-3AD203B41FA5}">
                      <a16:colId xmlns:a16="http://schemas.microsoft.com/office/drawing/2014/main" val="1884585721"/>
                    </a:ext>
                  </a:extLst>
                </a:gridCol>
              </a:tblGrid>
              <a:tr h="413719">
                <a:tc>
                  <a:txBody>
                    <a:bodyPr/>
                    <a:lstStyle/>
                    <a:p>
                      <a:r>
                        <a:rPr lang="en-GB" sz="1200" b="1" dirty="0"/>
                        <a:t>STAGE</a:t>
                      </a:r>
                    </a:p>
                  </a:txBody>
                  <a:tcPr marL="68580" marR="68580">
                    <a:solidFill>
                      <a:schemeClr val="bg1"/>
                    </a:solidFill>
                  </a:tcPr>
                </a:tc>
                <a:tc>
                  <a:txBody>
                    <a:bodyPr/>
                    <a:lstStyle/>
                    <a:p>
                      <a:r>
                        <a:rPr lang="en-GB" sz="1200" b="1" dirty="0"/>
                        <a:t>Behaviour</a:t>
                      </a:r>
                    </a:p>
                  </a:txBody>
                  <a:tcPr marL="68580" marR="68580">
                    <a:solidFill>
                      <a:schemeClr val="bg1"/>
                    </a:solidFill>
                  </a:tcPr>
                </a:tc>
                <a:tc>
                  <a:txBody>
                    <a:bodyPr/>
                    <a:lstStyle/>
                    <a:p>
                      <a:r>
                        <a:rPr lang="en-US" sz="1200" b="1" dirty="0"/>
                        <a:t>What will happen?</a:t>
                      </a:r>
                      <a:endParaRPr lang="en-GB" sz="1200" b="1" dirty="0"/>
                    </a:p>
                  </a:txBody>
                  <a:tcPr marL="68580" marR="68580">
                    <a:solidFill>
                      <a:schemeClr val="bg1"/>
                    </a:solidFill>
                  </a:tcPr>
                </a:tc>
                <a:extLst>
                  <a:ext uri="{0D108BD9-81ED-4DB2-BD59-A6C34878D82A}">
                    <a16:rowId xmlns:a16="http://schemas.microsoft.com/office/drawing/2014/main" val="10000"/>
                  </a:ext>
                </a:extLst>
              </a:tr>
              <a:tr h="918395">
                <a:tc>
                  <a:txBody>
                    <a:bodyPr/>
                    <a:lstStyle/>
                    <a:p>
                      <a:r>
                        <a:rPr lang="en-US" sz="1200" dirty="0"/>
                        <a:t>P</a:t>
                      </a:r>
                      <a:r>
                        <a:rPr lang="en-GB" sz="1200" dirty="0"/>
                        <a:t>1</a:t>
                      </a:r>
                    </a:p>
                  </a:txBody>
                  <a:tcPr marL="68580" marR="68580">
                    <a:solidFill>
                      <a:schemeClr val="accent5">
                        <a:lumMod val="20000"/>
                        <a:lumOff val="80000"/>
                      </a:schemeClr>
                    </a:solidFill>
                  </a:tcPr>
                </a:tc>
                <a:tc>
                  <a:txBody>
                    <a:bodyPr/>
                    <a:lstStyle/>
                    <a:p>
                      <a:r>
                        <a:rPr lang="en-US" sz="1200" dirty="0"/>
                        <a:t>Listening well </a:t>
                      </a:r>
                    </a:p>
                    <a:p>
                      <a:r>
                        <a:rPr lang="en-US" sz="1200" dirty="0"/>
                        <a:t>Answering a question </a:t>
                      </a:r>
                    </a:p>
                    <a:p>
                      <a:r>
                        <a:rPr lang="en-US" sz="1200" dirty="0"/>
                        <a:t>Helping others </a:t>
                      </a:r>
                    </a:p>
                    <a:p>
                      <a:r>
                        <a:rPr lang="en-US" sz="1200" dirty="0"/>
                        <a:t>Working hard </a:t>
                      </a:r>
                    </a:p>
                  </a:txBody>
                  <a:tcPr marL="68580" marR="68580">
                    <a:solidFill>
                      <a:schemeClr val="accent5">
                        <a:lumMod val="20000"/>
                        <a:lumOff val="80000"/>
                      </a:schemeClr>
                    </a:solidFill>
                  </a:tcPr>
                </a:tc>
                <a:tc>
                  <a:txBody>
                    <a:bodyPr/>
                    <a:lstStyle/>
                    <a:p>
                      <a:r>
                        <a:rPr lang="en-US" sz="1200" dirty="0"/>
                        <a:t>Your teacher will encourage you.</a:t>
                      </a:r>
                    </a:p>
                    <a:p>
                      <a:r>
                        <a:rPr lang="en-US" sz="1200" dirty="0"/>
                        <a:t>You will get one positive behaviour point. </a:t>
                      </a:r>
                    </a:p>
                  </a:txBody>
                  <a:tcPr marL="68580" marR="68580">
                    <a:solidFill>
                      <a:schemeClr val="accent5">
                        <a:lumMod val="20000"/>
                        <a:lumOff val="80000"/>
                      </a:schemeClr>
                    </a:solidFill>
                  </a:tcPr>
                </a:tc>
                <a:extLst>
                  <a:ext uri="{0D108BD9-81ED-4DB2-BD59-A6C34878D82A}">
                    <a16:rowId xmlns:a16="http://schemas.microsoft.com/office/drawing/2014/main" val="10001"/>
                  </a:ext>
                </a:extLst>
              </a:tr>
              <a:tr h="706457">
                <a:tc>
                  <a:txBody>
                    <a:bodyPr/>
                    <a:lstStyle/>
                    <a:p>
                      <a:r>
                        <a:rPr lang="en-US" sz="1200" dirty="0"/>
                        <a:t>P</a:t>
                      </a:r>
                      <a:r>
                        <a:rPr lang="en-GB" sz="1200" dirty="0"/>
                        <a:t>2</a:t>
                      </a:r>
                    </a:p>
                  </a:txBody>
                  <a:tcPr marL="68580" marR="68580">
                    <a:solidFill>
                      <a:schemeClr val="accent5">
                        <a:lumMod val="60000"/>
                        <a:lumOff val="40000"/>
                      </a:schemeClr>
                    </a:solidFill>
                  </a:tcPr>
                </a:tc>
                <a:tc>
                  <a:txBody>
                    <a:bodyPr/>
                    <a:lstStyle/>
                    <a:p>
                      <a:r>
                        <a:rPr lang="en-GB" sz="1200" dirty="0"/>
                        <a:t>You continue to do well in the lesson. </a:t>
                      </a:r>
                    </a:p>
                  </a:txBody>
                  <a:tcPr marL="68580" marR="68580">
                    <a:solidFill>
                      <a:schemeClr val="accent5">
                        <a:lumMod val="60000"/>
                        <a:lumOff val="40000"/>
                      </a:schemeClr>
                    </a:solidFill>
                  </a:tcPr>
                </a:tc>
                <a:tc>
                  <a:txBody>
                    <a:bodyPr/>
                    <a:lstStyle/>
                    <a:p>
                      <a:r>
                        <a:rPr lang="en-US" sz="1200" dirty="0"/>
                        <a:t>Your teacher will encourage you again.</a:t>
                      </a:r>
                    </a:p>
                    <a:p>
                      <a:r>
                        <a:rPr lang="en-US" sz="1200" dirty="0"/>
                        <a:t>You will get two positive behaviour points. </a:t>
                      </a:r>
                      <a:endParaRPr lang="en-GB" sz="1200" dirty="0"/>
                    </a:p>
                  </a:txBody>
                  <a:tcPr marL="68580" marR="68580">
                    <a:solidFill>
                      <a:schemeClr val="accent5">
                        <a:lumMod val="60000"/>
                        <a:lumOff val="40000"/>
                      </a:schemeClr>
                    </a:solidFill>
                  </a:tcPr>
                </a:tc>
                <a:extLst>
                  <a:ext uri="{0D108BD9-81ED-4DB2-BD59-A6C34878D82A}">
                    <a16:rowId xmlns:a16="http://schemas.microsoft.com/office/drawing/2014/main" val="10002"/>
                  </a:ext>
                </a:extLst>
              </a:tr>
              <a:tr h="1554207">
                <a:tc>
                  <a:txBody>
                    <a:bodyPr/>
                    <a:lstStyle/>
                    <a:p>
                      <a:r>
                        <a:rPr lang="en-GB" sz="1200" dirty="0"/>
                        <a:t>P3</a:t>
                      </a:r>
                    </a:p>
                  </a:txBody>
                  <a:tcPr marL="68580" marR="68580">
                    <a:solidFill>
                      <a:srgbClr val="92D050"/>
                    </a:solidFill>
                  </a:tcPr>
                </a:tc>
                <a:tc>
                  <a:txBody>
                    <a:bodyPr/>
                    <a:lstStyle/>
                    <a:p>
                      <a:r>
                        <a:rPr lang="en-GB" sz="1200" dirty="0"/>
                        <a:t>You continue to do really well in the lesson.  </a:t>
                      </a:r>
                    </a:p>
                  </a:txBody>
                  <a:tcPr marL="68580" marR="68580">
                    <a:solidFill>
                      <a:srgbClr val="92D050"/>
                    </a:solidFill>
                  </a:tcPr>
                </a:tc>
                <a:tc>
                  <a:txBody>
                    <a:bodyPr/>
                    <a:lstStyle/>
                    <a:p>
                      <a:r>
                        <a:rPr lang="en-US" sz="1200" dirty="0"/>
                        <a:t>Your teacher will encourage you again. </a:t>
                      </a:r>
                    </a:p>
                    <a:p>
                      <a:r>
                        <a:rPr lang="en-US" sz="1200" dirty="0"/>
                        <a:t>You will get three positive behaviour points. </a:t>
                      </a:r>
                    </a:p>
                    <a:p>
                      <a:r>
                        <a:rPr lang="en-US" sz="1200" dirty="0"/>
                        <a:t>Your parents/</a:t>
                      </a:r>
                      <a:r>
                        <a:rPr lang="en-US" sz="1200" dirty="0" err="1"/>
                        <a:t>carers</a:t>
                      </a:r>
                      <a:r>
                        <a:rPr lang="en-US" sz="1200" dirty="0"/>
                        <a:t> will receive a message. </a:t>
                      </a:r>
                    </a:p>
                  </a:txBody>
                  <a:tcPr marL="68580" marR="68580">
                    <a:solidFill>
                      <a:srgbClr val="92D050"/>
                    </a:solidFill>
                  </a:tcPr>
                </a:tc>
                <a:extLst>
                  <a:ext uri="{0D108BD9-81ED-4DB2-BD59-A6C34878D82A}">
                    <a16:rowId xmlns:a16="http://schemas.microsoft.com/office/drawing/2014/main" val="10003"/>
                  </a:ext>
                </a:extLst>
              </a:tr>
              <a:tr h="1744317">
                <a:tc>
                  <a:txBody>
                    <a:bodyPr/>
                    <a:lstStyle/>
                    <a:p>
                      <a:r>
                        <a:rPr lang="en-GB" sz="1200" dirty="0"/>
                        <a:t>P4</a:t>
                      </a:r>
                    </a:p>
                  </a:txBody>
                  <a:tcPr marL="68580" marR="68580">
                    <a:solidFill>
                      <a:srgbClr val="00B050"/>
                    </a:solidFill>
                  </a:tcPr>
                </a:tc>
                <a:tc>
                  <a:txBody>
                    <a:bodyPr/>
                    <a:lstStyle/>
                    <a:p>
                      <a:r>
                        <a:rPr lang="en-US" sz="1200" dirty="0"/>
                        <a:t>Your behaviour/work is exceptional</a:t>
                      </a:r>
                      <a:endParaRPr lang="en-GB" sz="1200" dirty="0"/>
                    </a:p>
                  </a:txBody>
                  <a:tcPr marL="68580" marR="68580">
                    <a:solidFill>
                      <a:srgbClr val="00B050"/>
                    </a:solidFill>
                  </a:tcPr>
                </a:tc>
                <a:tc>
                  <a:txBody>
                    <a:bodyPr/>
                    <a:lstStyle/>
                    <a:p>
                      <a:r>
                        <a:rPr lang="en-US" sz="1200" dirty="0"/>
                        <a:t>Your teacher will encourage you/let you know. </a:t>
                      </a:r>
                    </a:p>
                    <a:p>
                      <a:r>
                        <a:rPr lang="en-US" sz="1200" dirty="0"/>
                        <a:t>You will get four positive behaviour points. </a:t>
                      </a:r>
                    </a:p>
                    <a:p>
                      <a:r>
                        <a:rPr lang="en-US" sz="1200" dirty="0"/>
                        <a:t>A member of the senior team will come and see you to say well done! </a:t>
                      </a:r>
                    </a:p>
                    <a:p>
                      <a:r>
                        <a:rPr lang="en-US" sz="1200" dirty="0"/>
                        <a:t>Your teacher will give your parents/</a:t>
                      </a:r>
                      <a:r>
                        <a:rPr lang="en-US" sz="1200" dirty="0" err="1"/>
                        <a:t>carers</a:t>
                      </a:r>
                      <a:r>
                        <a:rPr lang="en-US" sz="1200" dirty="0"/>
                        <a:t> a call!</a:t>
                      </a:r>
                      <a:endParaRPr lang="en-GB" sz="1200" dirty="0"/>
                    </a:p>
                  </a:txBody>
                  <a:tcPr marL="68580" marR="68580">
                    <a:solidFill>
                      <a:srgbClr val="00B050"/>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89687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8189" y="1254648"/>
            <a:ext cx="2221948" cy="4097622"/>
          </a:xfrm>
          <a:solidFill>
            <a:srgbClr val="FFFFFF"/>
          </a:solidFill>
          <a:ln>
            <a:solidFill>
              <a:srgbClr val="000090"/>
            </a:solidFill>
          </a:ln>
        </p:spPr>
        <p:txBody>
          <a:bodyPr>
            <a:normAutofit lnSpcReduction="10000"/>
          </a:bodyPr>
          <a:lstStyle/>
          <a:p>
            <a:pPr marL="0" indent="0" algn="ctr">
              <a:buNone/>
            </a:pPr>
            <a:r>
              <a:rPr lang="en-US" b="1" dirty="0"/>
              <a:t>S System </a:t>
            </a:r>
          </a:p>
          <a:p>
            <a:pPr marL="0" indent="0" algn="ctr">
              <a:buNone/>
            </a:pPr>
            <a:r>
              <a:rPr lang="en-US" b="1" dirty="0"/>
              <a:t>At QEHS we pride ourselves on outstanding </a:t>
            </a:r>
            <a:r>
              <a:rPr lang="en-US" b="1" dirty="0" err="1"/>
              <a:t>behaviour</a:t>
            </a:r>
            <a:r>
              <a:rPr lang="en-US" b="1" dirty="0"/>
              <a:t> and conduct from all our pupils.</a:t>
            </a:r>
          </a:p>
          <a:p>
            <a:pPr marL="0" indent="0" algn="ctr">
              <a:buNone/>
            </a:pPr>
            <a:r>
              <a:rPr lang="en-US" dirty="0"/>
              <a:t>Negative </a:t>
            </a:r>
            <a:r>
              <a:rPr lang="en-US" dirty="0" err="1"/>
              <a:t>behaviour</a:t>
            </a:r>
            <a:r>
              <a:rPr lang="en-US" dirty="0"/>
              <a:t> is sanctioned by all staff using S points.  These points are recorded on our </a:t>
            </a:r>
            <a:r>
              <a:rPr lang="en-US" dirty="0" err="1"/>
              <a:t>Classcharts</a:t>
            </a:r>
            <a:r>
              <a:rPr lang="en-US" dirty="0"/>
              <a:t> monitoring system.</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p:txBody>
      </p:sp>
      <p:graphicFrame>
        <p:nvGraphicFramePr>
          <p:cNvPr id="5" name="Content Placeholder 3">
            <a:extLst>
              <a:ext uri="{FF2B5EF4-FFF2-40B4-BE49-F238E27FC236}">
                <a16:creationId xmlns:a16="http://schemas.microsoft.com/office/drawing/2014/main" id="{6E816E99-21AC-4382-8376-082D3B3CC014}"/>
              </a:ext>
            </a:extLst>
          </p:cNvPr>
          <p:cNvGraphicFramePr>
            <a:graphicFrameLocks/>
          </p:cNvGraphicFramePr>
          <p:nvPr/>
        </p:nvGraphicFramePr>
        <p:xfrm>
          <a:off x="3875437" y="257416"/>
          <a:ext cx="6674962" cy="6371526"/>
        </p:xfrm>
        <a:graphic>
          <a:graphicData uri="http://schemas.openxmlformats.org/drawingml/2006/table">
            <a:tbl>
              <a:tblPr firstRow="1" bandRow="1">
                <a:tableStyleId>{5940675A-B579-460E-94D1-54222C63F5DA}</a:tableStyleId>
              </a:tblPr>
              <a:tblGrid>
                <a:gridCol w="585840">
                  <a:extLst>
                    <a:ext uri="{9D8B030D-6E8A-4147-A177-3AD203B41FA5}">
                      <a16:colId xmlns:a16="http://schemas.microsoft.com/office/drawing/2014/main" val="20000"/>
                    </a:ext>
                  </a:extLst>
                </a:gridCol>
                <a:gridCol w="3130752">
                  <a:extLst>
                    <a:ext uri="{9D8B030D-6E8A-4147-A177-3AD203B41FA5}">
                      <a16:colId xmlns:a16="http://schemas.microsoft.com/office/drawing/2014/main" val="20001"/>
                    </a:ext>
                  </a:extLst>
                </a:gridCol>
                <a:gridCol w="2958370">
                  <a:extLst>
                    <a:ext uri="{9D8B030D-6E8A-4147-A177-3AD203B41FA5}">
                      <a16:colId xmlns:a16="http://schemas.microsoft.com/office/drawing/2014/main" val="1884585721"/>
                    </a:ext>
                  </a:extLst>
                </a:gridCol>
              </a:tblGrid>
              <a:tr h="489698">
                <a:tc>
                  <a:txBody>
                    <a:bodyPr/>
                    <a:lstStyle/>
                    <a:p>
                      <a:r>
                        <a:rPr lang="en-GB" sz="1000" b="1" dirty="0"/>
                        <a:t>STAGE</a:t>
                      </a:r>
                    </a:p>
                  </a:txBody>
                  <a:tcPr marL="68580" marR="68580">
                    <a:solidFill>
                      <a:schemeClr val="bg1"/>
                    </a:solidFill>
                  </a:tcPr>
                </a:tc>
                <a:tc>
                  <a:txBody>
                    <a:bodyPr/>
                    <a:lstStyle/>
                    <a:p>
                      <a:r>
                        <a:rPr lang="en-GB" sz="1400" b="1" dirty="0"/>
                        <a:t>Behaviour</a:t>
                      </a:r>
                    </a:p>
                  </a:txBody>
                  <a:tcPr marL="68580" marR="68580">
                    <a:solidFill>
                      <a:schemeClr val="bg1"/>
                    </a:solidFill>
                  </a:tcPr>
                </a:tc>
                <a:tc>
                  <a:txBody>
                    <a:bodyPr/>
                    <a:lstStyle/>
                    <a:p>
                      <a:r>
                        <a:rPr lang="en-US" sz="1400" b="1" dirty="0"/>
                        <a:t>What will happen?</a:t>
                      </a:r>
                      <a:endParaRPr lang="en-GB" sz="1400" b="1" dirty="0"/>
                    </a:p>
                  </a:txBody>
                  <a:tcPr marL="68580" marR="68580">
                    <a:solidFill>
                      <a:schemeClr val="bg1"/>
                    </a:solidFill>
                  </a:tcPr>
                </a:tc>
                <a:extLst>
                  <a:ext uri="{0D108BD9-81ED-4DB2-BD59-A6C34878D82A}">
                    <a16:rowId xmlns:a16="http://schemas.microsoft.com/office/drawing/2014/main" val="10000"/>
                  </a:ext>
                </a:extLst>
              </a:tr>
              <a:tr h="922958">
                <a:tc>
                  <a:txBody>
                    <a:bodyPr/>
                    <a:lstStyle/>
                    <a:p>
                      <a:r>
                        <a:rPr lang="en-GB" sz="1400" dirty="0"/>
                        <a:t>S1 </a:t>
                      </a:r>
                    </a:p>
                  </a:txBody>
                  <a:tcPr marL="68580" marR="68580">
                    <a:solidFill>
                      <a:srgbClr val="FFFF00"/>
                    </a:solidFill>
                  </a:tcPr>
                </a:tc>
                <a:tc>
                  <a:txBody>
                    <a:bodyPr/>
                    <a:lstStyle/>
                    <a:p>
                      <a:r>
                        <a:rPr lang="en-US" sz="1400" dirty="0"/>
                        <a:t>S</a:t>
                      </a:r>
                      <a:r>
                        <a:rPr lang="en-GB" sz="1400" dirty="0" err="1"/>
                        <a:t>illiness</a:t>
                      </a:r>
                      <a:r>
                        <a:rPr lang="en-GB" sz="1400" dirty="0"/>
                        <a:t> </a:t>
                      </a:r>
                    </a:p>
                    <a:p>
                      <a:r>
                        <a:rPr lang="en-US" sz="1400" dirty="0"/>
                        <a:t>T</a:t>
                      </a:r>
                      <a:r>
                        <a:rPr lang="en-GB" sz="1400" dirty="0" err="1"/>
                        <a:t>alking</a:t>
                      </a:r>
                      <a:r>
                        <a:rPr lang="en-GB" sz="1400" dirty="0"/>
                        <a:t> </a:t>
                      </a:r>
                    </a:p>
                    <a:p>
                      <a:r>
                        <a:rPr lang="en-US" sz="1400" dirty="0"/>
                        <a:t>N</a:t>
                      </a:r>
                      <a:r>
                        <a:rPr lang="en-GB" sz="1400" dirty="0" err="1"/>
                        <a:t>ot</a:t>
                      </a:r>
                      <a:r>
                        <a:rPr lang="en-GB" sz="1400" dirty="0"/>
                        <a:t> listening </a:t>
                      </a:r>
                    </a:p>
                    <a:p>
                      <a:r>
                        <a:rPr lang="en-US" sz="1400" dirty="0"/>
                        <a:t>D</a:t>
                      </a:r>
                      <a:r>
                        <a:rPr lang="en-GB" sz="1400" dirty="0" err="1"/>
                        <a:t>istracting</a:t>
                      </a:r>
                      <a:r>
                        <a:rPr lang="en-GB" sz="1400" dirty="0"/>
                        <a:t> others </a:t>
                      </a:r>
                    </a:p>
                  </a:txBody>
                  <a:tcPr marL="68580" marR="68580">
                    <a:solidFill>
                      <a:srgbClr val="FFFF00"/>
                    </a:solidFill>
                  </a:tcPr>
                </a:tc>
                <a:tc>
                  <a:txBody>
                    <a:bodyPr/>
                    <a:lstStyle/>
                    <a:p>
                      <a:r>
                        <a:rPr lang="en-US" sz="1400" dirty="0"/>
                        <a:t>Your teacher will give you a warning. </a:t>
                      </a:r>
                    </a:p>
                    <a:p>
                      <a:r>
                        <a:rPr lang="en-US" sz="1400" dirty="0"/>
                        <a:t>You will get one negative behaviour point. </a:t>
                      </a:r>
                    </a:p>
                  </a:txBody>
                  <a:tcPr marL="68580" marR="68580">
                    <a:solidFill>
                      <a:srgbClr val="FFFF00"/>
                    </a:solidFill>
                  </a:tcPr>
                </a:tc>
                <a:extLst>
                  <a:ext uri="{0D108BD9-81ED-4DB2-BD59-A6C34878D82A}">
                    <a16:rowId xmlns:a16="http://schemas.microsoft.com/office/drawing/2014/main" val="10001"/>
                  </a:ext>
                </a:extLst>
              </a:tr>
              <a:tr h="1116474">
                <a:tc>
                  <a:txBody>
                    <a:bodyPr/>
                    <a:lstStyle/>
                    <a:p>
                      <a:r>
                        <a:rPr lang="en-GB" sz="1400" dirty="0"/>
                        <a:t>S2</a:t>
                      </a:r>
                    </a:p>
                  </a:txBody>
                  <a:tcPr marL="68580" marR="68580">
                    <a:solidFill>
                      <a:srgbClr val="FFC000"/>
                    </a:solidFill>
                  </a:tcPr>
                </a:tc>
                <a:tc>
                  <a:txBody>
                    <a:bodyPr/>
                    <a:lstStyle/>
                    <a:p>
                      <a:r>
                        <a:rPr lang="en-GB" sz="1400" dirty="0"/>
                        <a:t>You continue to behave poorly after your teacher has spoken to you. </a:t>
                      </a:r>
                    </a:p>
                  </a:txBody>
                  <a:tcPr marL="68580" marR="68580">
                    <a:solidFill>
                      <a:srgbClr val="FFC000"/>
                    </a:solidFill>
                  </a:tcPr>
                </a:tc>
                <a:tc>
                  <a:txBody>
                    <a:bodyPr/>
                    <a:lstStyle/>
                    <a:p>
                      <a:r>
                        <a:rPr lang="en-US" sz="1400" dirty="0"/>
                        <a:t>Your teacher will give you another warning and may move your seat. </a:t>
                      </a:r>
                    </a:p>
                    <a:p>
                      <a:r>
                        <a:rPr lang="en-US" sz="1400" dirty="0"/>
                        <a:t>You will get two negative behaviour points. </a:t>
                      </a:r>
                      <a:endParaRPr lang="en-GB" sz="1400" dirty="0"/>
                    </a:p>
                  </a:txBody>
                  <a:tcPr marL="68580" marR="68580">
                    <a:solidFill>
                      <a:srgbClr val="FFC000"/>
                    </a:solidFill>
                  </a:tcPr>
                </a:tc>
                <a:extLst>
                  <a:ext uri="{0D108BD9-81ED-4DB2-BD59-A6C34878D82A}">
                    <a16:rowId xmlns:a16="http://schemas.microsoft.com/office/drawing/2014/main" val="10002"/>
                  </a:ext>
                </a:extLst>
              </a:tr>
              <a:tr h="2102820">
                <a:tc>
                  <a:txBody>
                    <a:bodyPr/>
                    <a:lstStyle/>
                    <a:p>
                      <a:r>
                        <a:rPr lang="en-GB" sz="1400" dirty="0"/>
                        <a:t>S3</a:t>
                      </a:r>
                    </a:p>
                  </a:txBody>
                  <a:tcPr marL="68580" marR="68580">
                    <a:solidFill>
                      <a:srgbClr val="F86514"/>
                    </a:solidFill>
                  </a:tcPr>
                </a:tc>
                <a:tc>
                  <a:txBody>
                    <a:bodyPr/>
                    <a:lstStyle/>
                    <a:p>
                      <a:r>
                        <a:rPr lang="en-GB" sz="1400" dirty="0"/>
                        <a:t>You continue to make poor behaviour choices.</a:t>
                      </a:r>
                    </a:p>
                  </a:txBody>
                  <a:tcPr marL="68580" marR="68580">
                    <a:solidFill>
                      <a:srgbClr val="F86514"/>
                    </a:solidFill>
                  </a:tcPr>
                </a:tc>
                <a:tc>
                  <a:txBody>
                    <a:bodyPr/>
                    <a:lstStyle/>
                    <a:p>
                      <a:r>
                        <a:rPr lang="en-US" sz="1400" dirty="0"/>
                        <a:t>Your teacher will ask you to stand outside the classroom and then come and talk to you about your behaviour. </a:t>
                      </a:r>
                    </a:p>
                    <a:p>
                      <a:r>
                        <a:rPr lang="en-US" sz="1400" dirty="0"/>
                        <a:t>You will be given some time to think before you come back to the lesson. </a:t>
                      </a:r>
                    </a:p>
                    <a:p>
                      <a:r>
                        <a:rPr lang="en-US" sz="1400" dirty="0"/>
                        <a:t>You will get three negative behaviour points and a breaktime detention for the next day.</a:t>
                      </a:r>
                    </a:p>
                  </a:txBody>
                  <a:tcPr marL="68580" marR="68580">
                    <a:solidFill>
                      <a:srgbClr val="F86514"/>
                    </a:solidFill>
                  </a:tcPr>
                </a:tc>
                <a:extLst>
                  <a:ext uri="{0D108BD9-81ED-4DB2-BD59-A6C34878D82A}">
                    <a16:rowId xmlns:a16="http://schemas.microsoft.com/office/drawing/2014/main" val="10003"/>
                  </a:ext>
                </a:extLst>
              </a:tr>
              <a:tr h="1717654">
                <a:tc>
                  <a:txBody>
                    <a:bodyPr/>
                    <a:lstStyle/>
                    <a:p>
                      <a:r>
                        <a:rPr lang="en-GB" sz="1400" dirty="0"/>
                        <a:t>S4</a:t>
                      </a:r>
                    </a:p>
                  </a:txBody>
                  <a:tcPr marL="68580" marR="68580">
                    <a:solidFill>
                      <a:srgbClr val="FF0000"/>
                    </a:solidFill>
                  </a:tcPr>
                </a:tc>
                <a:tc>
                  <a:txBody>
                    <a:bodyPr/>
                    <a:lstStyle/>
                    <a:p>
                      <a:r>
                        <a:rPr lang="en-GB" sz="1400" dirty="0"/>
                        <a:t>You make poor behaviour choices after returning to the lesson. </a:t>
                      </a:r>
                    </a:p>
                    <a:p>
                      <a:r>
                        <a:rPr lang="en-US" sz="1400" dirty="0"/>
                        <a:t>OR you behave in a way that is unacceptable/refuse to listen to staff.</a:t>
                      </a:r>
                      <a:endParaRPr lang="en-GB" sz="1400" dirty="0"/>
                    </a:p>
                  </a:txBody>
                  <a:tcPr marL="68580" marR="68580">
                    <a:solidFill>
                      <a:srgbClr val="FF0000"/>
                    </a:solidFill>
                  </a:tcPr>
                </a:tc>
                <a:tc>
                  <a:txBody>
                    <a:bodyPr/>
                    <a:lstStyle/>
                    <a:p>
                      <a:r>
                        <a:rPr lang="en-US" sz="1400" dirty="0"/>
                        <a:t>Your teacher will ask you to stand outside the classroom.  </a:t>
                      </a:r>
                    </a:p>
                    <a:p>
                      <a:r>
                        <a:rPr lang="en-US" sz="1400" dirty="0"/>
                        <a:t>A member of senior staff will come and collect you from the lesson. </a:t>
                      </a:r>
                    </a:p>
                    <a:p>
                      <a:r>
                        <a:rPr lang="en-US" sz="1400" dirty="0"/>
                        <a:t>You will get four negative behaviour points and an afterschool detention for the next Tuesday. </a:t>
                      </a:r>
                      <a:endParaRPr lang="en-GB" sz="1400" dirty="0"/>
                    </a:p>
                  </a:txBody>
                  <a:tcPr marL="68580" marR="68580">
                    <a:solidFill>
                      <a:srgbClr val="FF0000"/>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73482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98815-4016-4351-819C-972333CA6656}"/>
              </a:ext>
            </a:extLst>
          </p:cNvPr>
          <p:cNvSpPr>
            <a:spLocks noGrp="1"/>
          </p:cNvSpPr>
          <p:nvPr>
            <p:ph type="title"/>
          </p:nvPr>
        </p:nvSpPr>
        <p:spPr/>
        <p:txBody>
          <a:bodyPr/>
          <a:lstStyle/>
          <a:p>
            <a:r>
              <a:rPr lang="en-US" b="1" dirty="0"/>
              <a:t>Reward Store!</a:t>
            </a:r>
            <a:endParaRPr lang="en-GB" b="1" dirty="0"/>
          </a:p>
        </p:txBody>
      </p:sp>
      <p:sp>
        <p:nvSpPr>
          <p:cNvPr id="3" name="Content Placeholder 2">
            <a:extLst>
              <a:ext uri="{FF2B5EF4-FFF2-40B4-BE49-F238E27FC236}">
                <a16:creationId xmlns:a16="http://schemas.microsoft.com/office/drawing/2014/main" id="{9B554F3D-1D6A-4321-9CE7-4B2313FF4CD5}"/>
              </a:ext>
            </a:extLst>
          </p:cNvPr>
          <p:cNvSpPr>
            <a:spLocks noGrp="1"/>
          </p:cNvSpPr>
          <p:nvPr>
            <p:ph idx="1"/>
          </p:nvPr>
        </p:nvSpPr>
        <p:spPr>
          <a:solidFill>
            <a:schemeClr val="bg1"/>
          </a:solidFill>
          <a:ln>
            <a:solidFill>
              <a:schemeClr val="tx1"/>
            </a:solidFill>
          </a:ln>
        </p:spPr>
        <p:txBody>
          <a:bodyPr>
            <a:normAutofit/>
          </a:bodyPr>
          <a:lstStyle/>
          <a:p>
            <a:pPr marL="0" indent="0">
              <a:buNone/>
            </a:pPr>
            <a:r>
              <a:rPr lang="en-US" dirty="0"/>
              <a:t>Queue jump pass</a:t>
            </a:r>
          </a:p>
          <a:p>
            <a:pPr marL="0" indent="0">
              <a:buNone/>
            </a:pPr>
            <a:r>
              <a:rPr lang="en-US" dirty="0"/>
              <a:t>Movie afternoon </a:t>
            </a:r>
          </a:p>
          <a:p>
            <a:pPr marL="0" indent="0">
              <a:buNone/>
            </a:pPr>
            <a:r>
              <a:rPr lang="en-US" dirty="0"/>
              <a:t>Afternoon tea</a:t>
            </a:r>
          </a:p>
          <a:p>
            <a:pPr marL="0" indent="0">
              <a:buNone/>
            </a:pPr>
            <a:r>
              <a:rPr lang="en-US" dirty="0"/>
              <a:t>Reward badges </a:t>
            </a:r>
          </a:p>
          <a:p>
            <a:pPr marL="0" indent="0">
              <a:buNone/>
            </a:pPr>
            <a:r>
              <a:rPr lang="en-US" dirty="0"/>
              <a:t>Footballs</a:t>
            </a:r>
          </a:p>
          <a:p>
            <a:pPr marL="0" indent="0">
              <a:buNone/>
            </a:pPr>
            <a:r>
              <a:rPr lang="en-US" dirty="0"/>
              <a:t>Stationery </a:t>
            </a:r>
          </a:p>
          <a:p>
            <a:pPr marL="0" indent="0">
              <a:buNone/>
            </a:pPr>
            <a:endParaRPr lang="en-US" dirty="0"/>
          </a:p>
          <a:p>
            <a:pPr marL="0" indent="0">
              <a:buNone/>
            </a:pPr>
            <a:r>
              <a:rPr lang="en-US" b="1" dirty="0"/>
              <a:t>Anything else?</a:t>
            </a:r>
            <a:endParaRPr lang="en-GB" b="1" dirty="0"/>
          </a:p>
        </p:txBody>
      </p:sp>
      <p:pic>
        <p:nvPicPr>
          <p:cNvPr id="4" name="Picture 3">
            <a:extLst>
              <a:ext uri="{FF2B5EF4-FFF2-40B4-BE49-F238E27FC236}">
                <a16:creationId xmlns:a16="http://schemas.microsoft.com/office/drawing/2014/main" id="{9CBE6B04-B5F0-4346-84FC-B1D22A91CC2F}"/>
              </a:ext>
            </a:extLst>
          </p:cNvPr>
          <p:cNvPicPr>
            <a:picLocks noChangeAspect="1"/>
          </p:cNvPicPr>
          <p:nvPr/>
        </p:nvPicPr>
        <p:blipFill>
          <a:blip r:embed="rId2"/>
          <a:stretch>
            <a:fillRect/>
          </a:stretch>
        </p:blipFill>
        <p:spPr>
          <a:xfrm>
            <a:off x="4913921" y="260820"/>
            <a:ext cx="4020075" cy="1812034"/>
          </a:xfrm>
          <a:prstGeom prst="rect">
            <a:avLst/>
          </a:prstGeom>
          <a:ln>
            <a:solidFill>
              <a:schemeClr val="tx1"/>
            </a:solidFill>
          </a:ln>
        </p:spPr>
      </p:pic>
      <p:pic>
        <p:nvPicPr>
          <p:cNvPr id="5" name="Picture 4">
            <a:extLst>
              <a:ext uri="{FF2B5EF4-FFF2-40B4-BE49-F238E27FC236}">
                <a16:creationId xmlns:a16="http://schemas.microsoft.com/office/drawing/2014/main" id="{145E6E95-2A61-4565-B0F8-2597BDFA70EC}"/>
              </a:ext>
            </a:extLst>
          </p:cNvPr>
          <p:cNvPicPr>
            <a:picLocks noChangeAspect="1"/>
          </p:cNvPicPr>
          <p:nvPr/>
        </p:nvPicPr>
        <p:blipFill>
          <a:blip r:embed="rId3"/>
          <a:stretch>
            <a:fillRect/>
          </a:stretch>
        </p:blipFill>
        <p:spPr>
          <a:xfrm>
            <a:off x="9131662" y="820735"/>
            <a:ext cx="2676525" cy="1714500"/>
          </a:xfrm>
          <a:prstGeom prst="rect">
            <a:avLst/>
          </a:prstGeom>
        </p:spPr>
      </p:pic>
      <p:pic>
        <p:nvPicPr>
          <p:cNvPr id="6" name="Picture 5">
            <a:extLst>
              <a:ext uri="{FF2B5EF4-FFF2-40B4-BE49-F238E27FC236}">
                <a16:creationId xmlns:a16="http://schemas.microsoft.com/office/drawing/2014/main" id="{EC9C46EF-FB97-4860-A67C-B93F8610605C}"/>
              </a:ext>
            </a:extLst>
          </p:cNvPr>
          <p:cNvPicPr>
            <a:picLocks noChangeAspect="1"/>
          </p:cNvPicPr>
          <p:nvPr/>
        </p:nvPicPr>
        <p:blipFill>
          <a:blip r:embed="rId4"/>
          <a:stretch>
            <a:fillRect/>
          </a:stretch>
        </p:blipFill>
        <p:spPr>
          <a:xfrm>
            <a:off x="6324146" y="4363470"/>
            <a:ext cx="2609850" cy="1752600"/>
          </a:xfrm>
          <a:prstGeom prst="rect">
            <a:avLst/>
          </a:prstGeom>
          <a:ln>
            <a:solidFill>
              <a:schemeClr val="tx1"/>
            </a:solidFill>
          </a:ln>
        </p:spPr>
      </p:pic>
      <p:pic>
        <p:nvPicPr>
          <p:cNvPr id="7" name="Picture 6">
            <a:extLst>
              <a:ext uri="{FF2B5EF4-FFF2-40B4-BE49-F238E27FC236}">
                <a16:creationId xmlns:a16="http://schemas.microsoft.com/office/drawing/2014/main" id="{339323BD-A83B-4F0E-8DC3-C69576C46B0B}"/>
              </a:ext>
            </a:extLst>
          </p:cNvPr>
          <p:cNvPicPr>
            <a:picLocks noChangeAspect="1"/>
          </p:cNvPicPr>
          <p:nvPr/>
        </p:nvPicPr>
        <p:blipFill>
          <a:blip r:embed="rId5"/>
          <a:stretch>
            <a:fillRect/>
          </a:stretch>
        </p:blipFill>
        <p:spPr>
          <a:xfrm>
            <a:off x="3628937" y="2557556"/>
            <a:ext cx="2497543" cy="2599715"/>
          </a:xfrm>
          <a:prstGeom prst="rect">
            <a:avLst/>
          </a:prstGeom>
          <a:ln>
            <a:solidFill>
              <a:schemeClr val="tx1"/>
            </a:solidFill>
          </a:ln>
        </p:spPr>
      </p:pic>
      <p:pic>
        <p:nvPicPr>
          <p:cNvPr id="1026" name="Picture 2" descr="Stationary store | LinkedIn">
            <a:extLst>
              <a:ext uri="{FF2B5EF4-FFF2-40B4-BE49-F238E27FC236}">
                <a16:creationId xmlns:a16="http://schemas.microsoft.com/office/drawing/2014/main" id="{1A7460BE-095B-45C9-BA15-331CA19E57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8009" y="2643609"/>
            <a:ext cx="2401344" cy="240134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28" name="Picture 4" descr="Squeezy Footballs - Baker Ross">
            <a:extLst>
              <a:ext uri="{FF2B5EF4-FFF2-40B4-BE49-F238E27FC236}">
                <a16:creationId xmlns:a16="http://schemas.microsoft.com/office/drawing/2014/main" id="{C5EB3157-1B1E-4F5A-A799-D3F8BADA00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4269" y="2181228"/>
            <a:ext cx="2073868" cy="207386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12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additive="base">
                                        <p:cTn id="4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additive="base">
                                        <p:cTn id="5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anim calcmode="lin" valueType="num">
                                      <p:cBhvr additive="base">
                                        <p:cTn id="6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ppt_x"/>
                                          </p:val>
                                        </p:tav>
                                        <p:tav tm="100000">
                                          <p:val>
                                            <p:strVal val="#ppt_x"/>
                                          </p:val>
                                        </p:tav>
                                      </p:tavLst>
                                    </p:anim>
                                    <p:anim calcmode="lin" valueType="num">
                                      <p:cBhvr additive="base">
                                        <p:cTn id="6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7" end="7"/>
                                            </p:txEl>
                                          </p:spTgt>
                                        </p:tgtEl>
                                        <p:attrNameLst>
                                          <p:attrName>style.visibility</p:attrName>
                                        </p:attrNameLst>
                                      </p:cBhvr>
                                      <p:to>
                                        <p:strVal val="visible"/>
                                      </p:to>
                                    </p:set>
                                    <p:anim calcmode="lin" valueType="num">
                                      <p:cBhvr additive="base">
                                        <p:cTn id="7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E59A1-0212-4547-9D4F-E242775D0E83}"/>
              </a:ext>
            </a:extLst>
          </p:cNvPr>
          <p:cNvSpPr>
            <a:spLocks noGrp="1"/>
          </p:cNvSpPr>
          <p:nvPr>
            <p:ph type="title"/>
          </p:nvPr>
        </p:nvSpPr>
        <p:spPr/>
        <p:txBody>
          <a:bodyPr/>
          <a:lstStyle/>
          <a:p>
            <a:r>
              <a:rPr lang="en-US" b="1" dirty="0"/>
              <a:t>Attendance</a:t>
            </a:r>
            <a:r>
              <a:rPr lang="en-US" dirty="0"/>
              <a:t> </a:t>
            </a:r>
            <a:endParaRPr lang="en-GB" dirty="0"/>
          </a:p>
        </p:txBody>
      </p:sp>
      <p:sp>
        <p:nvSpPr>
          <p:cNvPr id="3" name="Content Placeholder 2">
            <a:extLst>
              <a:ext uri="{FF2B5EF4-FFF2-40B4-BE49-F238E27FC236}">
                <a16:creationId xmlns:a16="http://schemas.microsoft.com/office/drawing/2014/main" id="{745F8905-F973-48CE-8CD5-97371BB94DF6}"/>
              </a:ext>
            </a:extLst>
          </p:cNvPr>
          <p:cNvSpPr>
            <a:spLocks noGrp="1"/>
          </p:cNvSpPr>
          <p:nvPr>
            <p:ph idx="1"/>
          </p:nvPr>
        </p:nvSpPr>
        <p:spPr>
          <a:xfrm>
            <a:off x="1097280" y="1845734"/>
            <a:ext cx="10058400" cy="4023360"/>
          </a:xfrm>
        </p:spPr>
        <p:txBody>
          <a:bodyPr>
            <a:normAutofit/>
          </a:bodyPr>
          <a:lstStyle/>
          <a:p>
            <a:r>
              <a:rPr lang="en-US" sz="2400" dirty="0"/>
              <a:t>Post-Covid, government guidance is that students should be in school.  </a:t>
            </a:r>
          </a:p>
          <a:p>
            <a:r>
              <a:rPr lang="en-US" sz="2400" dirty="0"/>
              <a:t>At QEHS, our target figure for attendance is 96% or higher.  You will be able to follow your child’s attendance on </a:t>
            </a:r>
            <a:r>
              <a:rPr lang="en-US" sz="2400" dirty="0" err="1"/>
              <a:t>Classcharts</a:t>
            </a:r>
            <a:r>
              <a:rPr lang="en-US" sz="2400" dirty="0"/>
              <a:t>. </a:t>
            </a:r>
          </a:p>
          <a:p>
            <a:r>
              <a:rPr lang="en-US" sz="2400" dirty="0"/>
              <a:t>We work closely with families to support and facilitate good attendance.  Our Attendance Officer and Year Teams </a:t>
            </a:r>
            <a:r>
              <a:rPr lang="en-US" sz="2400" b="1" dirty="0"/>
              <a:t>will be conducting home visits </a:t>
            </a:r>
            <a:r>
              <a:rPr lang="en-US" sz="2400" dirty="0"/>
              <a:t>to support students and build relationships with families.  We don’t want anything to be a barrier to attendance for your child.   </a:t>
            </a:r>
          </a:p>
          <a:p>
            <a:endParaRPr lang="en-US" sz="2400" dirty="0"/>
          </a:p>
          <a:p>
            <a:endParaRPr lang="en-GB" sz="2400" dirty="0"/>
          </a:p>
        </p:txBody>
      </p:sp>
    </p:spTree>
    <p:extLst>
      <p:ext uri="{BB962C8B-B14F-4D97-AF65-F5344CB8AC3E}">
        <p14:creationId xmlns:p14="http://schemas.microsoft.com/office/powerpoint/2010/main" val="4234128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Attendance </a:t>
            </a:r>
          </a:p>
        </p:txBody>
      </p:sp>
      <p:sp>
        <p:nvSpPr>
          <p:cNvPr id="3" name="Content Placeholder 2"/>
          <p:cNvSpPr>
            <a:spLocks noGrp="1"/>
          </p:cNvSpPr>
          <p:nvPr>
            <p:ph idx="1"/>
          </p:nvPr>
        </p:nvSpPr>
        <p:spPr>
          <a:xfrm>
            <a:off x="5298511" y="546101"/>
            <a:ext cx="5749448" cy="1144588"/>
          </a:xfrm>
          <a:solidFill>
            <a:schemeClr val="bg1"/>
          </a:solidFill>
          <a:ln>
            <a:solidFill>
              <a:schemeClr val="tx1"/>
            </a:solidFill>
          </a:ln>
        </p:spPr>
        <p:txBody>
          <a:bodyPr>
            <a:normAutofit/>
          </a:bodyPr>
          <a:lstStyle/>
          <a:p>
            <a:pPr marL="0" indent="0" algn="ctr">
              <a:buNone/>
            </a:pPr>
            <a:r>
              <a:rPr lang="en-GB" dirty="0"/>
              <a:t>Keeping your attendance up is the best way to improve your chances of doing well in school.</a:t>
            </a:r>
          </a:p>
        </p:txBody>
      </p:sp>
      <p:pic>
        <p:nvPicPr>
          <p:cNvPr id="5" name="Picture 4" descr="attendance_policy_hms_sept18.pdf - Google Chrome">
            <a:extLst>
              <a:ext uri="{FF2B5EF4-FFF2-40B4-BE49-F238E27FC236}">
                <a16:creationId xmlns:a16="http://schemas.microsoft.com/office/drawing/2014/main" id="{69DBC215-E9CC-45DD-B183-C55A6C212353}"/>
              </a:ext>
            </a:extLst>
          </p:cNvPr>
          <p:cNvPicPr>
            <a:picLocks noChangeAspect="1"/>
          </p:cNvPicPr>
          <p:nvPr/>
        </p:nvPicPr>
        <p:blipFill rotWithShape="1">
          <a:blip r:embed="rId2">
            <a:extLst>
              <a:ext uri="{28A0092B-C50C-407E-A947-70E740481C1C}">
                <a14:useLocalDpi xmlns:a14="http://schemas.microsoft.com/office/drawing/2010/main" val="0"/>
              </a:ext>
            </a:extLst>
          </a:blip>
          <a:srcRect l="23680" t="36551" r="23169" b="30776"/>
          <a:stretch/>
        </p:blipFill>
        <p:spPr>
          <a:xfrm>
            <a:off x="1143059" y="2079559"/>
            <a:ext cx="10106649" cy="3719992"/>
          </a:xfrm>
          <a:prstGeom prst="rect">
            <a:avLst/>
          </a:prstGeom>
          <a:ln>
            <a:solidFill>
              <a:schemeClr val="tx1"/>
            </a:solidFill>
          </a:ln>
        </p:spPr>
      </p:pic>
    </p:spTree>
    <p:extLst>
      <p:ext uri="{BB962C8B-B14F-4D97-AF65-F5344CB8AC3E}">
        <p14:creationId xmlns:p14="http://schemas.microsoft.com/office/powerpoint/2010/main" val="1838388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71841-6158-B525-C7DA-7E1D8BBD7091}"/>
              </a:ext>
            </a:extLst>
          </p:cNvPr>
          <p:cNvSpPr>
            <a:spLocks noGrp="1"/>
          </p:cNvSpPr>
          <p:nvPr>
            <p:ph type="title"/>
          </p:nvPr>
        </p:nvSpPr>
        <p:spPr/>
        <p:txBody>
          <a:bodyPr/>
          <a:lstStyle/>
          <a:p>
            <a:pPr algn="ctr"/>
            <a:r>
              <a:rPr lang="en-US" b="1" dirty="0"/>
              <a:t>Thank You </a:t>
            </a:r>
            <a:endParaRPr lang="en-GB" b="1" dirty="0"/>
          </a:p>
        </p:txBody>
      </p:sp>
      <p:sp>
        <p:nvSpPr>
          <p:cNvPr id="3" name="Content Placeholder 2">
            <a:extLst>
              <a:ext uri="{FF2B5EF4-FFF2-40B4-BE49-F238E27FC236}">
                <a16:creationId xmlns:a16="http://schemas.microsoft.com/office/drawing/2014/main" id="{423C2D70-78E0-55D2-7E93-5CDF42DF24BF}"/>
              </a:ext>
            </a:extLst>
          </p:cNvPr>
          <p:cNvSpPr>
            <a:spLocks noGrp="1"/>
          </p:cNvSpPr>
          <p:nvPr>
            <p:ph idx="1"/>
          </p:nvPr>
        </p:nvSpPr>
        <p:spPr/>
        <p:txBody>
          <a:bodyPr/>
          <a:lstStyle/>
          <a:p>
            <a:pPr algn="ctr"/>
            <a:r>
              <a:rPr lang="en-US" sz="4800" dirty="0">
                <a:solidFill>
                  <a:schemeClr val="tx2"/>
                </a:solidFill>
              </a:rPr>
              <a:t>Any questions?</a:t>
            </a:r>
          </a:p>
          <a:p>
            <a:pPr algn="ctr"/>
            <a:endParaRPr lang="en-US" dirty="0"/>
          </a:p>
          <a:p>
            <a:pPr algn="ctr"/>
            <a:r>
              <a:rPr lang="en-US" dirty="0">
                <a:hlinkClick r:id="rId2"/>
              </a:rPr>
              <a:t>admin@qehs.net</a:t>
            </a:r>
            <a:r>
              <a:rPr lang="en-US" dirty="0"/>
              <a:t> </a:t>
            </a:r>
            <a:endParaRPr lang="en-GB" dirty="0"/>
          </a:p>
        </p:txBody>
      </p:sp>
      <p:sp>
        <p:nvSpPr>
          <p:cNvPr id="4" name="Footer Placeholder 3">
            <a:extLst>
              <a:ext uri="{FF2B5EF4-FFF2-40B4-BE49-F238E27FC236}">
                <a16:creationId xmlns:a16="http://schemas.microsoft.com/office/drawing/2014/main" id="{CE078240-B34A-27B3-EE27-96ACE7C73336}"/>
              </a:ext>
            </a:extLst>
          </p:cNvPr>
          <p:cNvSpPr>
            <a:spLocks noGrp="1"/>
          </p:cNvSpPr>
          <p:nvPr>
            <p:ph type="ftr" sz="quarter" idx="11"/>
          </p:nvPr>
        </p:nvSpPr>
        <p:spPr/>
        <p:txBody>
          <a:bodyPr/>
          <a:lstStyle/>
          <a:p>
            <a:r>
              <a:rPr lang="en-GB" sz="1800" dirty="0"/>
              <a:t>Respect      Engage     Aspire</a:t>
            </a:r>
          </a:p>
        </p:txBody>
      </p:sp>
    </p:spTree>
    <p:extLst>
      <p:ext uri="{BB962C8B-B14F-4D97-AF65-F5344CB8AC3E}">
        <p14:creationId xmlns:p14="http://schemas.microsoft.com/office/powerpoint/2010/main" val="1235024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br>
              <a:rPr lang="en-GB" b="1" dirty="0"/>
            </a:br>
            <a:r>
              <a:rPr lang="en-GB" b="1" dirty="0">
                <a:solidFill>
                  <a:schemeClr val="accent3">
                    <a:lumMod val="90000"/>
                    <a:lumOff val="10000"/>
                  </a:schemeClr>
                </a:solidFill>
              </a:rPr>
              <a:t> </a:t>
            </a:r>
            <a:br>
              <a:rPr lang="en-GB" b="1" dirty="0"/>
            </a:br>
            <a:r>
              <a:rPr lang="en-GB" b="1" dirty="0">
                <a:solidFill>
                  <a:schemeClr val="accent3">
                    <a:lumMod val="90000"/>
                    <a:lumOff val="10000"/>
                  </a:schemeClr>
                </a:solidFill>
              </a:rPr>
              <a:t>Extra-curricular activities</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t>July 2022</a:t>
            </a:r>
          </a:p>
          <a:p>
            <a:r>
              <a:rPr lang="en-US" dirty="0"/>
              <a:t>Mr Hedley</a:t>
            </a:r>
            <a:endParaRPr lang="en-US" dirty="0">
              <a:cs typeface="Calibri Light"/>
            </a:endParaRPr>
          </a:p>
        </p:txBody>
      </p:sp>
      <p:pic>
        <p:nvPicPr>
          <p:cNvPr id="5" name="Picture 4">
            <a:extLst>
              <a:ext uri="{FF2B5EF4-FFF2-40B4-BE49-F238E27FC236}">
                <a16:creationId xmlns:a16="http://schemas.microsoft.com/office/drawing/2014/main" id="{F4B3EDA0-F63C-4E9B-A8C3-690110492083}"/>
              </a:ext>
            </a:extLst>
          </p:cNvPr>
          <p:cNvPicPr>
            <a:picLocks noChangeAspect="1"/>
          </p:cNvPicPr>
          <p:nvPr/>
        </p:nvPicPr>
        <p:blipFill>
          <a:blip r:embed="rId3"/>
          <a:stretch>
            <a:fillRect/>
          </a:stretch>
        </p:blipFill>
        <p:spPr>
          <a:xfrm>
            <a:off x="7726668" y="33090"/>
            <a:ext cx="4465332" cy="1723605"/>
          </a:xfrm>
          <a:prstGeom prst="rect">
            <a:avLst/>
          </a:prstGeom>
        </p:spPr>
      </p:pic>
      <p:sp>
        <p:nvSpPr>
          <p:cNvPr id="4" name="Footer Placeholder 3">
            <a:extLst>
              <a:ext uri="{FF2B5EF4-FFF2-40B4-BE49-F238E27FC236}">
                <a16:creationId xmlns:a16="http://schemas.microsoft.com/office/drawing/2014/main" id="{02503EA7-3FD0-4D21-B9EC-205698C94E10}"/>
              </a:ext>
            </a:extLst>
          </p:cNvPr>
          <p:cNvSpPr>
            <a:spLocks noGrp="1"/>
          </p:cNvSpPr>
          <p:nvPr>
            <p:ph type="ftr" sz="quarter" idx="11"/>
          </p:nvPr>
        </p:nvSpPr>
        <p:spPr/>
        <p:txBody>
          <a:bodyPr/>
          <a:lstStyle/>
          <a:p>
            <a:r>
              <a:rPr lang="en-US" sz="2800" dirty="0"/>
              <a:t>Respect      Engage     Aspire</a:t>
            </a:r>
          </a:p>
        </p:txBody>
      </p:sp>
    </p:spTree>
    <p:extLst>
      <p:ext uri="{BB962C8B-B14F-4D97-AF65-F5344CB8AC3E}">
        <p14:creationId xmlns:p14="http://schemas.microsoft.com/office/powerpoint/2010/main" val="2419684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B4F8F-A724-4319-9FCE-E3AA7501A790}"/>
              </a:ext>
            </a:extLst>
          </p:cNvPr>
          <p:cNvSpPr>
            <a:spLocks noGrp="1"/>
          </p:cNvSpPr>
          <p:nvPr>
            <p:ph type="title"/>
          </p:nvPr>
        </p:nvSpPr>
        <p:spPr/>
        <p:txBody>
          <a:bodyPr/>
          <a:lstStyle/>
          <a:p>
            <a:r>
              <a:rPr lang="en-US" dirty="0"/>
              <a:t>Extra-curricular activities</a:t>
            </a:r>
            <a:endParaRPr lang="en-GB" dirty="0"/>
          </a:p>
        </p:txBody>
      </p:sp>
      <p:sp>
        <p:nvSpPr>
          <p:cNvPr id="3" name="Content Placeholder 2">
            <a:extLst>
              <a:ext uri="{FF2B5EF4-FFF2-40B4-BE49-F238E27FC236}">
                <a16:creationId xmlns:a16="http://schemas.microsoft.com/office/drawing/2014/main" id="{13D114FE-79B4-42D2-B365-9F5784E8C57A}"/>
              </a:ext>
            </a:extLst>
          </p:cNvPr>
          <p:cNvSpPr>
            <a:spLocks noGrp="1"/>
          </p:cNvSpPr>
          <p:nvPr>
            <p:ph idx="1"/>
          </p:nvPr>
        </p:nvSpPr>
        <p:spPr/>
        <p:txBody>
          <a:bodyPr/>
          <a:lstStyle/>
          <a:p>
            <a:r>
              <a:rPr lang="en-US" dirty="0"/>
              <a:t>By taking part students will:</a:t>
            </a:r>
          </a:p>
          <a:p>
            <a:endParaRPr lang="en-US" dirty="0"/>
          </a:p>
          <a:p>
            <a:pPr>
              <a:buFont typeface="Arial" panose="020B0604020202020204" pitchFamily="34" charset="0"/>
              <a:buChar char="•"/>
            </a:pPr>
            <a:r>
              <a:rPr lang="en-US" dirty="0"/>
              <a:t>build long-lasting friendships and connections</a:t>
            </a:r>
          </a:p>
          <a:p>
            <a:pPr>
              <a:buFont typeface="Arial" panose="020B0604020202020204" pitchFamily="34" charset="0"/>
              <a:buChar char="•"/>
            </a:pPr>
            <a:r>
              <a:rPr lang="en-US" dirty="0"/>
              <a:t>meet students from different backgrounds</a:t>
            </a:r>
          </a:p>
          <a:p>
            <a:pPr>
              <a:buFont typeface="Arial" panose="020B0604020202020204" pitchFamily="34" charset="0"/>
              <a:buChar char="•"/>
            </a:pPr>
            <a:r>
              <a:rPr lang="en-US" dirty="0"/>
              <a:t>gain transferable skills such as communication, teamwork, </a:t>
            </a:r>
            <a:r>
              <a:rPr lang="en-US" dirty="0" err="1"/>
              <a:t>organisation</a:t>
            </a:r>
            <a:r>
              <a:rPr lang="en-US" dirty="0"/>
              <a:t>, problem solving and time management. </a:t>
            </a:r>
          </a:p>
          <a:p>
            <a:pPr>
              <a:buFont typeface="Arial" panose="020B0604020202020204" pitchFamily="34" charset="0"/>
              <a:buChar char="•"/>
            </a:pPr>
            <a:r>
              <a:rPr lang="en-US" dirty="0"/>
              <a:t>improve their confidence.</a:t>
            </a:r>
            <a:endParaRPr lang="en-GB" dirty="0"/>
          </a:p>
        </p:txBody>
      </p:sp>
      <p:pic>
        <p:nvPicPr>
          <p:cNvPr id="4" name="Picture 3">
            <a:extLst>
              <a:ext uri="{FF2B5EF4-FFF2-40B4-BE49-F238E27FC236}">
                <a16:creationId xmlns:a16="http://schemas.microsoft.com/office/drawing/2014/main" id="{A9FF1774-D28F-A995-8A38-2250546319F0}"/>
              </a:ext>
            </a:extLst>
          </p:cNvPr>
          <p:cNvPicPr>
            <a:picLocks noChangeAspect="1"/>
          </p:cNvPicPr>
          <p:nvPr/>
        </p:nvPicPr>
        <p:blipFill>
          <a:blip r:embed="rId2"/>
          <a:stretch>
            <a:fillRect/>
          </a:stretch>
        </p:blipFill>
        <p:spPr>
          <a:xfrm>
            <a:off x="7726668" y="33090"/>
            <a:ext cx="4465332" cy="1723605"/>
          </a:xfrm>
          <a:prstGeom prst="rect">
            <a:avLst/>
          </a:prstGeom>
        </p:spPr>
      </p:pic>
    </p:spTree>
    <p:extLst>
      <p:ext uri="{BB962C8B-B14F-4D97-AF65-F5344CB8AC3E}">
        <p14:creationId xmlns:p14="http://schemas.microsoft.com/office/powerpoint/2010/main" val="4087823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3">
                    <a:lumMod val="90000"/>
                    <a:lumOff val="10000"/>
                  </a:schemeClr>
                </a:solidFill>
              </a:rPr>
              <a:t>QE Leadership Team</a:t>
            </a:r>
            <a:endParaRPr lang="en-GB" b="1" dirty="0">
              <a:solidFill>
                <a:schemeClr val="accent3">
                  <a:lumMod val="90000"/>
                  <a:lumOff val="10000"/>
                </a:schemeClr>
              </a:solidFill>
            </a:endParaRPr>
          </a:p>
        </p:txBody>
      </p:sp>
      <p:sp>
        <p:nvSpPr>
          <p:cNvPr id="3" name="Footer Placeholder 2">
            <a:extLst>
              <a:ext uri="{FF2B5EF4-FFF2-40B4-BE49-F238E27FC236}">
                <a16:creationId xmlns:a16="http://schemas.microsoft.com/office/drawing/2014/main" id="{900C0CEA-FFF6-4196-B363-48BC4EC066B8}"/>
              </a:ext>
            </a:extLst>
          </p:cNvPr>
          <p:cNvSpPr>
            <a:spLocks noGrp="1"/>
          </p:cNvSpPr>
          <p:nvPr>
            <p:ph type="ftr" sz="quarter" idx="11"/>
          </p:nvPr>
        </p:nvSpPr>
        <p:spPr/>
        <p:txBody>
          <a:bodyPr/>
          <a:lstStyle/>
          <a:p>
            <a:r>
              <a:rPr lang="en-US" sz="2800"/>
              <a:t>Respect      Engage     Aspire</a:t>
            </a:r>
          </a:p>
        </p:txBody>
      </p:sp>
      <p:sp>
        <p:nvSpPr>
          <p:cNvPr id="5" name="Content Placeholder 4">
            <a:extLst>
              <a:ext uri="{FF2B5EF4-FFF2-40B4-BE49-F238E27FC236}">
                <a16:creationId xmlns:a16="http://schemas.microsoft.com/office/drawing/2014/main" id="{D25E94F3-9EFB-4762-9C74-D70DAB0BBDB8}"/>
              </a:ext>
            </a:extLst>
          </p:cNvPr>
          <p:cNvSpPr>
            <a:spLocks noGrp="1"/>
          </p:cNvSpPr>
          <p:nvPr>
            <p:ph idx="1"/>
          </p:nvPr>
        </p:nvSpPr>
        <p:spPr/>
        <p:txBody>
          <a:bodyPr vert="horz" lIns="0" tIns="45720" rIns="0" bIns="45720" rtlCol="0" anchor="t">
            <a:normAutofit/>
          </a:bodyPr>
          <a:lstStyle/>
          <a:p>
            <a:pPr lvl="0" algn="ctr"/>
            <a:r>
              <a:rPr lang="en-US" dirty="0">
                <a:solidFill>
                  <a:srgbClr val="002060"/>
                </a:solidFill>
              </a:rPr>
              <a:t>Head of School: Neil Seaton</a:t>
            </a:r>
          </a:p>
          <a:p>
            <a:pPr marL="0" lvl="0" indent="0">
              <a:buNone/>
            </a:pPr>
            <a:r>
              <a:rPr lang="en-US" dirty="0">
                <a:solidFill>
                  <a:srgbClr val="002060"/>
                </a:solidFill>
              </a:rPr>
              <a:t>AHT (Curriculum, Learning &amp; Teaching): Anne Lloyd</a:t>
            </a:r>
          </a:p>
          <a:p>
            <a:pPr marL="0" lvl="0" indent="0">
              <a:buNone/>
            </a:pPr>
            <a:r>
              <a:rPr lang="en-US" dirty="0">
                <a:solidFill>
                  <a:srgbClr val="002060"/>
                </a:solidFill>
              </a:rPr>
              <a:t>AHT (Standards &amp; Support): Hattie Curry</a:t>
            </a:r>
          </a:p>
          <a:p>
            <a:pPr marL="0" lvl="0" indent="0">
              <a:buNone/>
            </a:pPr>
            <a:r>
              <a:rPr lang="en-US" dirty="0">
                <a:solidFill>
                  <a:srgbClr val="002060"/>
                </a:solidFill>
              </a:rPr>
              <a:t>AHT (Achievement &amp; Progression Y9-11): Amanda Fletcher-Woods</a:t>
            </a:r>
          </a:p>
          <a:p>
            <a:pPr marL="0" lvl="0" indent="0">
              <a:buNone/>
            </a:pPr>
            <a:r>
              <a:rPr lang="en-US" dirty="0">
                <a:solidFill>
                  <a:srgbClr val="002060"/>
                </a:solidFill>
              </a:rPr>
              <a:t>AHT (Sixth Form): Ruth Platts</a:t>
            </a:r>
          </a:p>
          <a:p>
            <a:pPr marL="0" lvl="0" indent="0">
              <a:buNone/>
            </a:pPr>
            <a:r>
              <a:rPr lang="en-US" dirty="0">
                <a:solidFill>
                  <a:srgbClr val="002060"/>
                </a:solidFill>
              </a:rPr>
              <a:t>AHT (Technology &amp; Operations): Dave Todd</a:t>
            </a:r>
          </a:p>
          <a:p>
            <a:pPr marL="0" lvl="0" indent="0">
              <a:buNone/>
            </a:pPr>
            <a:r>
              <a:rPr lang="en-US" dirty="0">
                <a:solidFill>
                  <a:srgbClr val="002060"/>
                </a:solidFill>
              </a:rPr>
              <a:t>AHT (Inclusion/SENDCO): </a:t>
            </a:r>
            <a:r>
              <a:rPr lang="en-US">
                <a:solidFill>
                  <a:srgbClr val="002060"/>
                </a:solidFill>
              </a:rPr>
              <a:t>Jill Wood</a:t>
            </a:r>
            <a:endParaRPr lang="en-US" dirty="0">
              <a:solidFill>
                <a:srgbClr val="002060"/>
              </a:solidFill>
            </a:endParaRPr>
          </a:p>
          <a:p>
            <a:pPr marL="0" lvl="0" indent="0">
              <a:buNone/>
            </a:pPr>
            <a:r>
              <a:rPr lang="en-US" dirty="0">
                <a:solidFill>
                  <a:srgbClr val="002060"/>
                </a:solidFill>
              </a:rPr>
              <a:t>AHT (Personal Development): Andy Hedley</a:t>
            </a:r>
            <a:endParaRPr lang="en-GB" dirty="0">
              <a:solidFill>
                <a:srgbClr val="002060"/>
              </a:solidFill>
            </a:endParaRPr>
          </a:p>
          <a:p>
            <a:endParaRPr lang="en-US" b="1" dirty="0">
              <a:solidFill>
                <a:schemeClr val="tx1"/>
              </a:solidFill>
              <a:cs typeface="Calibri"/>
            </a:endParaRPr>
          </a:p>
          <a:p>
            <a:endParaRPr lang="en-US" b="1" dirty="0">
              <a:solidFill>
                <a:schemeClr val="tx1"/>
              </a:solidFill>
              <a:cs typeface="Calibri"/>
            </a:endParaRPr>
          </a:p>
          <a:p>
            <a:endParaRPr lang="en-US" b="1" dirty="0">
              <a:solidFill>
                <a:schemeClr val="tx1"/>
              </a:solidFill>
              <a:cs typeface="Calibri"/>
            </a:endParaRPr>
          </a:p>
          <a:p>
            <a:endParaRPr lang="en-US" b="1" dirty="0">
              <a:solidFill>
                <a:schemeClr val="tx1"/>
              </a:solidFill>
              <a:cs typeface="Calibri"/>
            </a:endParaRPr>
          </a:p>
        </p:txBody>
      </p:sp>
      <p:pic>
        <p:nvPicPr>
          <p:cNvPr id="6" name="Picture 5">
            <a:extLst>
              <a:ext uri="{FF2B5EF4-FFF2-40B4-BE49-F238E27FC236}">
                <a16:creationId xmlns:a16="http://schemas.microsoft.com/office/drawing/2014/main" id="{F2A1B15E-1D32-4F45-8353-CC7A66B1F96D}"/>
              </a:ext>
            </a:extLst>
          </p:cNvPr>
          <p:cNvPicPr>
            <a:picLocks noChangeAspect="1"/>
          </p:cNvPicPr>
          <p:nvPr/>
        </p:nvPicPr>
        <p:blipFill>
          <a:blip r:embed="rId2"/>
          <a:stretch>
            <a:fillRect/>
          </a:stretch>
        </p:blipFill>
        <p:spPr>
          <a:xfrm>
            <a:off x="7643187" y="0"/>
            <a:ext cx="4465332" cy="1723605"/>
          </a:xfrm>
          <a:prstGeom prst="rect">
            <a:avLst/>
          </a:prstGeom>
        </p:spPr>
      </p:pic>
    </p:spTree>
    <p:extLst>
      <p:ext uri="{BB962C8B-B14F-4D97-AF65-F5344CB8AC3E}">
        <p14:creationId xmlns:p14="http://schemas.microsoft.com/office/powerpoint/2010/main" val="1221910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EEA75-35C4-45BC-91F0-50C9AD821938}"/>
              </a:ext>
            </a:extLst>
          </p:cNvPr>
          <p:cNvSpPr>
            <a:spLocks noGrp="1"/>
          </p:cNvSpPr>
          <p:nvPr>
            <p:ph type="title"/>
          </p:nvPr>
        </p:nvSpPr>
        <p:spPr/>
        <p:txBody>
          <a:bodyPr/>
          <a:lstStyle/>
          <a:p>
            <a:r>
              <a:rPr lang="en-US" dirty="0"/>
              <a:t>Students that take part in extra-curricular activities</a:t>
            </a:r>
            <a:endParaRPr lang="en-GB" dirty="0"/>
          </a:p>
        </p:txBody>
      </p:sp>
      <p:sp>
        <p:nvSpPr>
          <p:cNvPr id="3" name="Content Placeholder 2">
            <a:extLst>
              <a:ext uri="{FF2B5EF4-FFF2-40B4-BE49-F238E27FC236}">
                <a16:creationId xmlns:a16="http://schemas.microsoft.com/office/drawing/2014/main" id="{CFD3AB9C-3E46-405F-B28E-154F0B0AE0DE}"/>
              </a:ext>
            </a:extLst>
          </p:cNvPr>
          <p:cNvSpPr>
            <a:spLocks noGrp="1"/>
          </p:cNvSpPr>
          <p:nvPr>
            <p:ph idx="1"/>
          </p:nvPr>
        </p:nvSpPr>
        <p:spPr/>
        <p:txBody>
          <a:bodyPr>
            <a:normAutofit lnSpcReduction="10000"/>
          </a:bodyPr>
          <a:lstStyle/>
          <a:p>
            <a:endParaRPr lang="en-US" sz="4000" dirty="0"/>
          </a:p>
          <a:p>
            <a:r>
              <a:rPr lang="en-US" sz="4000" dirty="0"/>
              <a:t>A</a:t>
            </a:r>
            <a:r>
              <a:rPr lang="en-GB" sz="4000" dirty="0"/>
              <a:t>re </a:t>
            </a:r>
            <a:r>
              <a:rPr lang="en-GB" sz="4000" dirty="0" err="1"/>
              <a:t>happie</a:t>
            </a:r>
            <a:r>
              <a:rPr lang="en-US" sz="4000" dirty="0"/>
              <a:t>r</a:t>
            </a:r>
          </a:p>
          <a:p>
            <a:endParaRPr lang="en-US" sz="4000" dirty="0"/>
          </a:p>
          <a:p>
            <a:r>
              <a:rPr lang="en-US" sz="4000" dirty="0"/>
              <a:t>A</a:t>
            </a:r>
            <a:r>
              <a:rPr lang="en-GB" sz="4000" dirty="0"/>
              <a:t>re healthier</a:t>
            </a:r>
          </a:p>
          <a:p>
            <a:endParaRPr lang="en-GB" sz="4000" dirty="0"/>
          </a:p>
          <a:p>
            <a:r>
              <a:rPr lang="en-US" sz="4000" dirty="0"/>
              <a:t>A</a:t>
            </a:r>
            <a:r>
              <a:rPr lang="en-GB" sz="4000" dirty="0"/>
              <a:t>re more successful</a:t>
            </a:r>
            <a:endParaRPr lang="en-US" sz="4000" dirty="0"/>
          </a:p>
        </p:txBody>
      </p:sp>
      <p:pic>
        <p:nvPicPr>
          <p:cNvPr id="5" name="Picture 4">
            <a:extLst>
              <a:ext uri="{FF2B5EF4-FFF2-40B4-BE49-F238E27FC236}">
                <a16:creationId xmlns:a16="http://schemas.microsoft.com/office/drawing/2014/main" id="{5B505FF0-77C7-D9AE-0AA3-14135E00478F}"/>
              </a:ext>
            </a:extLst>
          </p:cNvPr>
          <p:cNvPicPr>
            <a:picLocks noChangeAspect="1"/>
          </p:cNvPicPr>
          <p:nvPr/>
        </p:nvPicPr>
        <p:blipFill>
          <a:blip r:embed="rId2"/>
          <a:stretch>
            <a:fillRect/>
          </a:stretch>
        </p:blipFill>
        <p:spPr>
          <a:xfrm>
            <a:off x="7379534" y="4469624"/>
            <a:ext cx="4465332" cy="1723605"/>
          </a:xfrm>
          <a:prstGeom prst="rect">
            <a:avLst/>
          </a:prstGeom>
        </p:spPr>
      </p:pic>
    </p:spTree>
    <p:extLst>
      <p:ext uri="{BB962C8B-B14F-4D97-AF65-F5344CB8AC3E}">
        <p14:creationId xmlns:p14="http://schemas.microsoft.com/office/powerpoint/2010/main" val="3894693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E9E89-8666-431A-8CE8-B3220B4AB970}"/>
              </a:ext>
            </a:extLst>
          </p:cNvPr>
          <p:cNvSpPr>
            <a:spLocks noGrp="1"/>
          </p:cNvSpPr>
          <p:nvPr>
            <p:ph type="title"/>
          </p:nvPr>
        </p:nvSpPr>
        <p:spPr/>
        <p:txBody>
          <a:bodyPr/>
          <a:lstStyle/>
          <a:p>
            <a:r>
              <a:rPr lang="en-US" dirty="0"/>
              <a:t>Extra-curricular activities	</a:t>
            </a:r>
            <a:endParaRPr lang="en-GB" dirty="0"/>
          </a:p>
        </p:txBody>
      </p:sp>
      <p:sp>
        <p:nvSpPr>
          <p:cNvPr id="3" name="Content Placeholder 2">
            <a:extLst>
              <a:ext uri="{FF2B5EF4-FFF2-40B4-BE49-F238E27FC236}">
                <a16:creationId xmlns:a16="http://schemas.microsoft.com/office/drawing/2014/main" id="{E317CE04-FF53-4AF2-8965-18591DBD9F82}"/>
              </a:ext>
            </a:extLst>
          </p:cNvPr>
          <p:cNvSpPr>
            <a:spLocks noGrp="1"/>
          </p:cNvSpPr>
          <p:nvPr>
            <p:ph idx="1"/>
          </p:nvPr>
        </p:nvSpPr>
        <p:spPr/>
        <p:txBody>
          <a:bodyPr/>
          <a:lstStyle/>
          <a:p>
            <a:endParaRPr lang="en-US" dirty="0"/>
          </a:p>
          <a:p>
            <a:r>
              <a:rPr lang="en-US" dirty="0"/>
              <a:t>P</a:t>
            </a:r>
            <a:r>
              <a:rPr lang="en-GB" dirty="0"/>
              <a:t>lease encourage your young person to try as many as possible</a:t>
            </a:r>
          </a:p>
          <a:p>
            <a:endParaRPr lang="en-US" dirty="0"/>
          </a:p>
          <a:p>
            <a:r>
              <a:rPr lang="en-US" dirty="0"/>
              <a:t>I</a:t>
            </a:r>
            <a:r>
              <a:rPr lang="en-GB" dirty="0"/>
              <a:t>f there are any barriers to your child’s </a:t>
            </a:r>
            <a:r>
              <a:rPr lang="en-GB" dirty="0" err="1"/>
              <a:t>particpation</a:t>
            </a:r>
            <a:r>
              <a:rPr lang="en-GB" dirty="0"/>
              <a:t>, please let us know</a:t>
            </a:r>
          </a:p>
        </p:txBody>
      </p:sp>
      <p:pic>
        <p:nvPicPr>
          <p:cNvPr id="4" name="Picture 3">
            <a:extLst>
              <a:ext uri="{FF2B5EF4-FFF2-40B4-BE49-F238E27FC236}">
                <a16:creationId xmlns:a16="http://schemas.microsoft.com/office/drawing/2014/main" id="{E9BAD783-4B32-3E86-8372-E8145970E8EE}"/>
              </a:ext>
            </a:extLst>
          </p:cNvPr>
          <p:cNvPicPr>
            <a:picLocks noChangeAspect="1"/>
          </p:cNvPicPr>
          <p:nvPr/>
        </p:nvPicPr>
        <p:blipFill>
          <a:blip r:embed="rId2"/>
          <a:stretch>
            <a:fillRect/>
          </a:stretch>
        </p:blipFill>
        <p:spPr>
          <a:xfrm>
            <a:off x="7726668" y="-776"/>
            <a:ext cx="4465332" cy="1723605"/>
          </a:xfrm>
          <a:prstGeom prst="rect">
            <a:avLst/>
          </a:prstGeom>
        </p:spPr>
      </p:pic>
    </p:spTree>
    <p:extLst>
      <p:ext uri="{BB962C8B-B14F-4D97-AF65-F5344CB8AC3E}">
        <p14:creationId xmlns:p14="http://schemas.microsoft.com/office/powerpoint/2010/main" val="996774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698440"/>
            <a:ext cx="10058400" cy="1849094"/>
          </a:xfrm>
        </p:spPr>
        <p:txBody>
          <a:bodyPr>
            <a:normAutofit fontScale="90000"/>
          </a:bodyPr>
          <a:lstStyle/>
          <a:p>
            <a:br>
              <a:rPr lang="en-GB" b="1" dirty="0"/>
            </a:br>
            <a:r>
              <a:rPr lang="en-GB" b="1" dirty="0">
                <a:solidFill>
                  <a:schemeClr val="accent3">
                    <a:lumMod val="90000"/>
                    <a:lumOff val="10000"/>
                  </a:schemeClr>
                </a:solidFill>
              </a:rPr>
              <a:t> </a:t>
            </a:r>
            <a:br>
              <a:rPr lang="en-GB" b="1" dirty="0"/>
            </a:br>
            <a:r>
              <a:rPr lang="en-GB" b="1" dirty="0"/>
              <a:t>Y9 </a:t>
            </a:r>
            <a:r>
              <a:rPr lang="en-GB" b="1" dirty="0">
                <a:solidFill>
                  <a:schemeClr val="accent3">
                    <a:lumMod val="90000"/>
                    <a:lumOff val="10000"/>
                  </a:schemeClr>
                </a:solidFill>
              </a:rPr>
              <a:t>Student Support</a:t>
            </a:r>
            <a:br>
              <a:rPr lang="en-GB" b="1" dirty="0">
                <a:solidFill>
                  <a:schemeClr val="accent3">
                    <a:lumMod val="90000"/>
                    <a:lumOff val="10000"/>
                  </a:schemeClr>
                </a:solidFill>
              </a:rPr>
            </a:br>
            <a:br>
              <a:rPr lang="en-GB" b="1" dirty="0">
                <a:solidFill>
                  <a:schemeClr val="accent3">
                    <a:lumMod val="90000"/>
                    <a:lumOff val="10000"/>
                  </a:schemeClr>
                </a:solidFill>
              </a:rPr>
            </a:br>
            <a:endParaRPr lang="en-GB" b="1" dirty="0">
              <a:solidFill>
                <a:schemeClr val="accent3">
                  <a:lumMod val="90000"/>
                  <a:lumOff val="10000"/>
                </a:schemeClr>
              </a:solidFill>
            </a:endParaRPr>
          </a:p>
        </p:txBody>
      </p:sp>
      <p:sp>
        <p:nvSpPr>
          <p:cNvPr id="3" name="Subtitle 2"/>
          <p:cNvSpPr>
            <a:spLocks noGrp="1"/>
          </p:cNvSpPr>
          <p:nvPr>
            <p:ph type="subTitle" idx="1"/>
          </p:nvPr>
        </p:nvSpPr>
        <p:spPr>
          <a:xfrm>
            <a:off x="1097280" y="2013862"/>
            <a:ext cx="10058400" cy="1849093"/>
          </a:xfrm>
        </p:spPr>
        <p:txBody>
          <a:bodyPr vert="horz" lIns="91440" tIns="45720" rIns="91440" bIns="45720" rtlCol="0" anchor="t">
            <a:normAutofit/>
          </a:bodyPr>
          <a:lstStyle/>
          <a:p>
            <a:pPr algn="ctr"/>
            <a:r>
              <a:rPr lang="en-US" sz="3600" dirty="0">
                <a:cs typeface="Calibri Light"/>
              </a:rPr>
              <a:t>Mr Paul Main (Head of Year)</a:t>
            </a:r>
          </a:p>
          <a:p>
            <a:pPr algn="ctr"/>
            <a:r>
              <a:rPr lang="en-US" sz="3600" dirty="0" err="1">
                <a:cs typeface="Calibri Light"/>
              </a:rPr>
              <a:t>Ms</a:t>
            </a:r>
            <a:r>
              <a:rPr lang="en-US" sz="3600" dirty="0">
                <a:cs typeface="Calibri Light"/>
              </a:rPr>
              <a:t> Claire </a:t>
            </a:r>
            <a:r>
              <a:rPr lang="en-US" sz="3600" dirty="0" err="1">
                <a:cs typeface="Calibri Light"/>
              </a:rPr>
              <a:t>dolan</a:t>
            </a:r>
            <a:r>
              <a:rPr lang="en-US" sz="3600" dirty="0">
                <a:cs typeface="Calibri Light"/>
              </a:rPr>
              <a:t> (deputy head of year)</a:t>
            </a:r>
          </a:p>
        </p:txBody>
      </p:sp>
      <p:pic>
        <p:nvPicPr>
          <p:cNvPr id="5" name="Picture 4">
            <a:extLst>
              <a:ext uri="{FF2B5EF4-FFF2-40B4-BE49-F238E27FC236}">
                <a16:creationId xmlns:a16="http://schemas.microsoft.com/office/drawing/2014/main" id="{F4B3EDA0-F63C-4E9B-A8C3-690110492083}"/>
              </a:ext>
            </a:extLst>
          </p:cNvPr>
          <p:cNvPicPr>
            <a:picLocks noChangeAspect="1"/>
          </p:cNvPicPr>
          <p:nvPr/>
        </p:nvPicPr>
        <p:blipFill>
          <a:blip r:embed="rId3"/>
          <a:stretch>
            <a:fillRect/>
          </a:stretch>
        </p:blipFill>
        <p:spPr>
          <a:xfrm>
            <a:off x="8094132" y="33090"/>
            <a:ext cx="4097867" cy="1581765"/>
          </a:xfrm>
          <a:prstGeom prst="rect">
            <a:avLst/>
          </a:prstGeom>
        </p:spPr>
      </p:pic>
      <p:sp>
        <p:nvSpPr>
          <p:cNvPr id="4" name="Footer Placeholder 3">
            <a:extLst>
              <a:ext uri="{FF2B5EF4-FFF2-40B4-BE49-F238E27FC236}">
                <a16:creationId xmlns:a16="http://schemas.microsoft.com/office/drawing/2014/main" id="{02503EA7-3FD0-4D21-B9EC-205698C94E10}"/>
              </a:ext>
            </a:extLst>
          </p:cNvPr>
          <p:cNvSpPr>
            <a:spLocks noGrp="1"/>
          </p:cNvSpPr>
          <p:nvPr>
            <p:ph type="ftr" sz="quarter" idx="11"/>
          </p:nvPr>
        </p:nvSpPr>
        <p:spPr/>
        <p:txBody>
          <a:bodyPr/>
          <a:lstStyle/>
          <a:p>
            <a:r>
              <a:rPr lang="en-US" sz="2800" dirty="0"/>
              <a:t>Respect      Engage     Aspire</a:t>
            </a:r>
          </a:p>
        </p:txBody>
      </p:sp>
    </p:spTree>
    <p:extLst>
      <p:ext uri="{BB962C8B-B14F-4D97-AF65-F5344CB8AC3E}">
        <p14:creationId xmlns:p14="http://schemas.microsoft.com/office/powerpoint/2010/main" val="2172368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bstract image">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64" name="Rectangle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Rectangle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1630906"/>
          </a:xfrm>
        </p:spPr>
        <p:txBody>
          <a:bodyPr>
            <a:normAutofit/>
          </a:bodyPr>
          <a:lstStyle/>
          <a:p>
            <a:r>
              <a:rPr lang="en-US" sz="4400" dirty="0">
                <a:solidFill>
                  <a:schemeClr val="tx1"/>
                </a:solidFill>
              </a:rPr>
              <a:t>Learning Latin</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276055" y="3990546"/>
            <a:ext cx="4775075" cy="559656"/>
          </a:xfrm>
        </p:spPr>
        <p:txBody>
          <a:bodyPr>
            <a:normAutofit/>
          </a:bodyPr>
          <a:lstStyle/>
          <a:p>
            <a:r>
              <a:rPr lang="en-US" sz="1800" dirty="0">
                <a:solidFill>
                  <a:schemeClr val="tx1"/>
                </a:solidFill>
              </a:rPr>
              <a:t>QEHS and </a:t>
            </a:r>
            <a:r>
              <a:rPr lang="en-US" dirty="0">
                <a:solidFill>
                  <a:schemeClr val="tx1"/>
                </a:solidFill>
              </a:rPr>
              <a:t>middle schools</a:t>
            </a:r>
          </a:p>
        </p:txBody>
      </p:sp>
      <p:pic>
        <p:nvPicPr>
          <p:cNvPr id="4" name="Picture 3">
            <a:extLst>
              <a:ext uri="{FF2B5EF4-FFF2-40B4-BE49-F238E27FC236}">
                <a16:creationId xmlns:a16="http://schemas.microsoft.com/office/drawing/2014/main" id="{30CA4D8B-9F23-4202-DA73-D13352850FE8}"/>
              </a:ext>
            </a:extLst>
          </p:cNvPr>
          <p:cNvPicPr>
            <a:picLocks noChangeAspect="1"/>
          </p:cNvPicPr>
          <p:nvPr/>
        </p:nvPicPr>
        <p:blipFill>
          <a:blip r:embed="rId3"/>
          <a:stretch>
            <a:fillRect/>
          </a:stretch>
        </p:blipFill>
        <p:spPr>
          <a:xfrm>
            <a:off x="6339086" y="1833395"/>
            <a:ext cx="4353466" cy="3216073"/>
          </a:xfrm>
          <a:prstGeom prst="rect">
            <a:avLst/>
          </a:prstGeom>
        </p:spPr>
      </p:pic>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FE323-C85D-C6D0-208E-ECF84E0E6E52}"/>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7BE5B597-7F33-1358-01FC-172246F4EC94}"/>
              </a:ext>
            </a:extLst>
          </p:cNvPr>
          <p:cNvPicPr>
            <a:picLocks noGrp="1" noChangeAspect="1"/>
          </p:cNvPicPr>
          <p:nvPr>
            <p:ph idx="1"/>
          </p:nvPr>
        </p:nvPicPr>
        <p:blipFill>
          <a:blip r:embed="rId2"/>
          <a:stretch>
            <a:fillRect/>
          </a:stretch>
        </p:blipFill>
        <p:spPr>
          <a:xfrm>
            <a:off x="5476" y="33547"/>
            <a:ext cx="12186524" cy="6824453"/>
          </a:xfrm>
          <a:prstGeom prst="rect">
            <a:avLst/>
          </a:prstGeom>
        </p:spPr>
      </p:pic>
      <p:sp>
        <p:nvSpPr>
          <p:cNvPr id="5" name="Speech Bubble: Rectangle 4">
            <a:extLst>
              <a:ext uri="{FF2B5EF4-FFF2-40B4-BE49-F238E27FC236}">
                <a16:creationId xmlns:a16="http://schemas.microsoft.com/office/drawing/2014/main" id="{DF3B46A9-7DCC-0F4D-C9C7-EC67A0A34D01}"/>
              </a:ext>
            </a:extLst>
          </p:cNvPr>
          <p:cNvSpPr/>
          <p:nvPr/>
        </p:nvSpPr>
        <p:spPr>
          <a:xfrm>
            <a:off x="3488635" y="327991"/>
            <a:ext cx="3438939" cy="1371600"/>
          </a:xfrm>
          <a:prstGeom prst="wedgeRectCallout">
            <a:avLst>
              <a:gd name="adj1" fmla="val 70207"/>
              <a:gd name="adj2" fmla="val 1487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venir Next LT Pro" panose="02020404030301010803"/>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Avenir Next LT Pro" panose="02020404030301010803"/>
                <a:ea typeface="+mn-ea"/>
                <a:cs typeface="+mn-cs"/>
              </a:rPr>
              <a:t>nuntius</a:t>
            </a:r>
            <a:r>
              <a:rPr kumimoji="0" lang="en-US" sz="1800" b="0" i="0" u="none" strike="noStrike" kern="1200" cap="none" spc="0" normalizeH="0" baseline="0" noProof="0" dirty="0">
                <a:ln>
                  <a:noFill/>
                </a:ln>
                <a:solidFill>
                  <a:prstClr val="white"/>
                </a:solidFill>
                <a:effectLst/>
                <a:uLnTx/>
                <a:uFillTx/>
                <a:latin typeface="Avenir Next LT Pro" panose="02020404030301010803"/>
                <a:ea typeface="+mn-ea"/>
                <a:cs typeface="+mn-cs"/>
              </a:rPr>
              <a:t> meus </a:t>
            </a:r>
            <a:r>
              <a:rPr kumimoji="0" lang="en-US" sz="1800" b="0" i="0" u="none" strike="noStrike" kern="1200" cap="none" spc="0" normalizeH="0" baseline="0" noProof="0" dirty="0" err="1">
                <a:ln>
                  <a:noFill/>
                </a:ln>
                <a:solidFill>
                  <a:prstClr val="white"/>
                </a:solidFill>
                <a:effectLst/>
                <a:uLnTx/>
                <a:uFillTx/>
                <a:latin typeface="Avenir Next LT Pro" panose="02020404030301010803"/>
                <a:ea typeface="+mn-ea"/>
                <a:cs typeface="+mn-cs"/>
              </a:rPr>
              <a:t>mortuus</a:t>
            </a:r>
            <a:r>
              <a:rPr kumimoji="0" lang="en-US" sz="1800" b="0" i="0" u="none" strike="noStrike" kern="1200" cap="none" spc="0" normalizeH="0" baseline="0" noProof="0" dirty="0">
                <a:ln>
                  <a:noFill/>
                </a:ln>
                <a:solidFill>
                  <a:prstClr val="white"/>
                </a:solidFill>
                <a:effectLst/>
                <a:uLnTx/>
                <a:uFillTx/>
                <a:latin typeface="Avenir Next LT Pro" panose="02020404030301010803"/>
                <a:ea typeface="+mn-ea"/>
                <a:cs typeface="+mn-cs"/>
              </a:rPr>
              <a:t> est.</a:t>
            </a:r>
            <a:endParaRPr kumimoji="0" lang="en-GB" sz="1800" b="0" i="0" u="none" strike="noStrike" kern="1200" cap="none" spc="0" normalizeH="0" baseline="0" noProof="0" dirty="0">
              <a:ln>
                <a:noFill/>
              </a:ln>
              <a:solidFill>
                <a:prstClr val="white"/>
              </a:solidFill>
              <a:effectLst/>
              <a:uLnTx/>
              <a:uFillTx/>
              <a:latin typeface="Avenir Next LT Pro" panose="02020404030301010803"/>
              <a:ea typeface="+mn-ea"/>
              <a:cs typeface="+mn-cs"/>
            </a:endParaRPr>
          </a:p>
        </p:txBody>
      </p:sp>
      <p:sp>
        <p:nvSpPr>
          <p:cNvPr id="6" name="Rectangle: Rounded Corners 5">
            <a:extLst>
              <a:ext uri="{FF2B5EF4-FFF2-40B4-BE49-F238E27FC236}">
                <a16:creationId xmlns:a16="http://schemas.microsoft.com/office/drawing/2014/main" id="{F5BC9168-1183-6053-EC9E-18D7F0F56459}"/>
              </a:ext>
            </a:extLst>
          </p:cNvPr>
          <p:cNvSpPr/>
          <p:nvPr/>
        </p:nvSpPr>
        <p:spPr>
          <a:xfrm>
            <a:off x="4331804" y="5307495"/>
            <a:ext cx="3528391" cy="10933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venir Next LT Pro" panose="02020404030301010803"/>
                <a:ea typeface="+mn-ea"/>
                <a:cs typeface="+mn-cs"/>
              </a:rPr>
              <a:t>Quiz Time!</a:t>
            </a:r>
            <a:endParaRPr kumimoji="0" lang="en-GB" sz="3600" b="0" i="0" u="none" strike="noStrike" kern="1200" cap="none" spc="0" normalizeH="0" baseline="0" noProof="0" dirty="0">
              <a:ln>
                <a:noFill/>
              </a:ln>
              <a:solidFill>
                <a:prstClr val="white"/>
              </a:solidFill>
              <a:effectLst/>
              <a:uLnTx/>
              <a:uFillTx/>
              <a:latin typeface="Avenir Next LT Pro" panose="02020404030301010803"/>
              <a:ea typeface="+mn-ea"/>
              <a:cs typeface="+mn-cs"/>
            </a:endParaRPr>
          </a:p>
        </p:txBody>
      </p:sp>
      <p:sp>
        <p:nvSpPr>
          <p:cNvPr id="7" name="Scroll: Horizontal 6">
            <a:extLst>
              <a:ext uri="{FF2B5EF4-FFF2-40B4-BE49-F238E27FC236}">
                <a16:creationId xmlns:a16="http://schemas.microsoft.com/office/drawing/2014/main" id="{33C1CC07-9FBD-3929-345A-4FBD95A54F72}"/>
              </a:ext>
            </a:extLst>
          </p:cNvPr>
          <p:cNvSpPr/>
          <p:nvPr/>
        </p:nvSpPr>
        <p:spPr>
          <a:xfrm>
            <a:off x="327992" y="3031574"/>
            <a:ext cx="5118652" cy="207423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venir Next LT Pro" panose="02020404030301010803"/>
                <a:ea typeface="+mn-ea"/>
                <a:cs typeface="+mn-cs"/>
              </a:rPr>
              <a:t>a) Which people/nationality used Latin as their language?</a:t>
            </a:r>
            <a:endParaRPr kumimoji="0" lang="en-GB" sz="2400" b="0" i="0" u="none" strike="noStrike" kern="1200" cap="none" spc="0" normalizeH="0" baseline="0" noProof="0" dirty="0">
              <a:ln>
                <a:noFill/>
              </a:ln>
              <a:solidFill>
                <a:prstClr val="white"/>
              </a:solidFill>
              <a:effectLst/>
              <a:uLnTx/>
              <a:uFillTx/>
              <a:latin typeface="Avenir Next LT Pro" panose="02020404030301010803"/>
              <a:ea typeface="+mn-ea"/>
              <a:cs typeface="+mn-cs"/>
            </a:endParaRPr>
          </a:p>
        </p:txBody>
      </p:sp>
      <p:sp>
        <p:nvSpPr>
          <p:cNvPr id="8" name="Scroll: Horizontal 7">
            <a:extLst>
              <a:ext uri="{FF2B5EF4-FFF2-40B4-BE49-F238E27FC236}">
                <a16:creationId xmlns:a16="http://schemas.microsoft.com/office/drawing/2014/main" id="{CF081DF4-9721-0722-6D80-BA68CD809053}"/>
              </a:ext>
            </a:extLst>
          </p:cNvPr>
          <p:cNvSpPr/>
          <p:nvPr/>
        </p:nvSpPr>
        <p:spPr>
          <a:xfrm>
            <a:off x="6387547" y="3097561"/>
            <a:ext cx="4442792" cy="174624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venir Next LT Pro" panose="02020404030301010803"/>
                <a:ea typeface="+mn-ea"/>
                <a:cs typeface="+mn-cs"/>
              </a:rPr>
              <a:t>b) What’s the connection between these people and Northumberland?</a:t>
            </a:r>
            <a:endParaRPr kumimoji="0" lang="en-GB" sz="2400" b="0" i="0" u="none" strike="noStrike" kern="1200" cap="none" spc="0" normalizeH="0" baseline="0" noProof="0" dirty="0">
              <a:ln>
                <a:noFill/>
              </a:ln>
              <a:solidFill>
                <a:prstClr val="white"/>
              </a:solidFill>
              <a:effectLst/>
              <a:uLnTx/>
              <a:uFillTx/>
              <a:latin typeface="Avenir Next LT Pro" panose="02020404030301010803"/>
              <a:ea typeface="+mn-ea"/>
              <a:cs typeface="+mn-cs"/>
            </a:endParaRPr>
          </a:p>
        </p:txBody>
      </p:sp>
    </p:spTree>
    <p:extLst>
      <p:ext uri="{BB962C8B-B14F-4D97-AF65-F5344CB8AC3E}">
        <p14:creationId xmlns:p14="http://schemas.microsoft.com/office/powerpoint/2010/main" val="107549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23B2F-9DCB-AC69-18AB-6B2E53C33C73}"/>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B24B6F2D-E41C-7DC9-A6CE-5FECC4B6991F}"/>
              </a:ext>
            </a:extLst>
          </p:cNvPr>
          <p:cNvPicPr>
            <a:picLocks noGrp="1" noChangeAspect="1"/>
          </p:cNvPicPr>
          <p:nvPr>
            <p:ph idx="1"/>
          </p:nvPr>
        </p:nvPicPr>
        <p:blipFill>
          <a:blip r:embed="rId2"/>
          <a:stretch>
            <a:fillRect/>
          </a:stretch>
        </p:blipFill>
        <p:spPr>
          <a:xfrm>
            <a:off x="-206097" y="0"/>
            <a:ext cx="12600193" cy="7014108"/>
          </a:xfrm>
          <a:prstGeom prst="rect">
            <a:avLst/>
          </a:prstGeom>
        </p:spPr>
      </p:pic>
      <p:sp>
        <p:nvSpPr>
          <p:cNvPr id="5" name="Scroll: Horizontal 4">
            <a:extLst>
              <a:ext uri="{FF2B5EF4-FFF2-40B4-BE49-F238E27FC236}">
                <a16:creationId xmlns:a16="http://schemas.microsoft.com/office/drawing/2014/main" id="{AF339E4A-0E21-6461-0429-9F8286859247}"/>
              </a:ext>
            </a:extLst>
          </p:cNvPr>
          <p:cNvSpPr/>
          <p:nvPr/>
        </p:nvSpPr>
        <p:spPr>
          <a:xfrm>
            <a:off x="4591878" y="-331441"/>
            <a:ext cx="5138530" cy="2345635"/>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venir Next LT Pro" panose="02020404030301010803"/>
                <a:ea typeface="+mn-ea"/>
                <a:cs typeface="+mn-cs"/>
              </a:rPr>
              <a:t>c) Name any modern country which was once within the Roman empire.</a:t>
            </a:r>
            <a:endParaRPr kumimoji="0" lang="en-GB" sz="3200" b="0" i="0" u="none" strike="noStrike" kern="1200" cap="none" spc="0" normalizeH="0" baseline="0" noProof="0" dirty="0">
              <a:ln>
                <a:noFill/>
              </a:ln>
              <a:solidFill>
                <a:prstClr val="white"/>
              </a:solidFill>
              <a:effectLst/>
              <a:uLnTx/>
              <a:uFillTx/>
              <a:latin typeface="Avenir Next LT Pro" panose="02020404030301010803"/>
              <a:ea typeface="+mn-ea"/>
              <a:cs typeface="+mn-cs"/>
            </a:endParaRPr>
          </a:p>
        </p:txBody>
      </p:sp>
    </p:spTree>
    <p:extLst>
      <p:ext uri="{BB962C8B-B14F-4D97-AF65-F5344CB8AC3E}">
        <p14:creationId xmlns:p14="http://schemas.microsoft.com/office/powerpoint/2010/main" val="347773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5FC222-E237-3211-7E05-744ED2E2E0EC}"/>
              </a:ext>
            </a:extLst>
          </p:cNvPr>
          <p:cNvPicPr>
            <a:picLocks noChangeAspect="1"/>
          </p:cNvPicPr>
          <p:nvPr/>
        </p:nvPicPr>
        <p:blipFill>
          <a:blip r:embed="rId2"/>
          <a:stretch>
            <a:fillRect/>
          </a:stretch>
        </p:blipFill>
        <p:spPr>
          <a:xfrm rot="1051209">
            <a:off x="7292391" y="3524306"/>
            <a:ext cx="3024672" cy="3038175"/>
          </a:xfrm>
          <a:prstGeom prst="rect">
            <a:avLst/>
          </a:prstGeom>
        </p:spPr>
      </p:pic>
      <p:pic>
        <p:nvPicPr>
          <p:cNvPr id="7" name="Picture 6">
            <a:extLst>
              <a:ext uri="{FF2B5EF4-FFF2-40B4-BE49-F238E27FC236}">
                <a16:creationId xmlns:a16="http://schemas.microsoft.com/office/drawing/2014/main" id="{4F21C21A-77BB-C9A5-1696-EE83BB76903A}"/>
              </a:ext>
            </a:extLst>
          </p:cNvPr>
          <p:cNvPicPr>
            <a:picLocks noChangeAspect="1"/>
          </p:cNvPicPr>
          <p:nvPr/>
        </p:nvPicPr>
        <p:blipFill>
          <a:blip r:embed="rId3"/>
          <a:stretch>
            <a:fillRect/>
          </a:stretch>
        </p:blipFill>
        <p:spPr>
          <a:xfrm rot="20419431">
            <a:off x="2637327" y="4224597"/>
            <a:ext cx="3957299" cy="2633403"/>
          </a:xfrm>
          <a:prstGeom prst="rect">
            <a:avLst/>
          </a:prstGeom>
        </p:spPr>
      </p:pic>
      <p:pic>
        <p:nvPicPr>
          <p:cNvPr id="6" name="Picture 5">
            <a:extLst>
              <a:ext uri="{FF2B5EF4-FFF2-40B4-BE49-F238E27FC236}">
                <a16:creationId xmlns:a16="http://schemas.microsoft.com/office/drawing/2014/main" id="{67ABD926-6CB2-B804-E7C2-0989F227F0DC}"/>
              </a:ext>
            </a:extLst>
          </p:cNvPr>
          <p:cNvPicPr>
            <a:picLocks noChangeAspect="1"/>
          </p:cNvPicPr>
          <p:nvPr/>
        </p:nvPicPr>
        <p:blipFill>
          <a:blip r:embed="rId4"/>
          <a:stretch>
            <a:fillRect/>
          </a:stretch>
        </p:blipFill>
        <p:spPr>
          <a:xfrm rot="918941">
            <a:off x="6899878" y="1095401"/>
            <a:ext cx="4975642" cy="2487821"/>
          </a:xfrm>
          <a:prstGeom prst="rect">
            <a:avLst/>
          </a:prstGeom>
        </p:spPr>
      </p:pic>
      <p:sp>
        <p:nvSpPr>
          <p:cNvPr id="2" name="Title 1">
            <a:extLst>
              <a:ext uri="{FF2B5EF4-FFF2-40B4-BE49-F238E27FC236}">
                <a16:creationId xmlns:a16="http://schemas.microsoft.com/office/drawing/2014/main" id="{D884356F-5A09-DDF5-91DC-806F5F163B08}"/>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377713D7-C836-8A24-9109-9184235E90BB}"/>
              </a:ext>
            </a:extLst>
          </p:cNvPr>
          <p:cNvPicPr>
            <a:picLocks noGrp="1" noChangeAspect="1"/>
          </p:cNvPicPr>
          <p:nvPr>
            <p:ph idx="1"/>
          </p:nvPr>
        </p:nvPicPr>
        <p:blipFill rotWithShape="1">
          <a:blip r:embed="rId5"/>
          <a:srcRect l="10634" r="12231"/>
          <a:stretch/>
        </p:blipFill>
        <p:spPr>
          <a:xfrm rot="20957720">
            <a:off x="388891" y="545780"/>
            <a:ext cx="5043940" cy="3849687"/>
          </a:xfrm>
          <a:prstGeom prst="rect">
            <a:avLst/>
          </a:prstGeom>
        </p:spPr>
      </p:pic>
      <p:sp>
        <p:nvSpPr>
          <p:cNvPr id="4" name="Rectangle: Rounded Corners 3">
            <a:extLst>
              <a:ext uri="{FF2B5EF4-FFF2-40B4-BE49-F238E27FC236}">
                <a16:creationId xmlns:a16="http://schemas.microsoft.com/office/drawing/2014/main" id="{B48CB53E-0729-18D7-6FFB-4E108A8A3D52}"/>
              </a:ext>
            </a:extLst>
          </p:cNvPr>
          <p:cNvSpPr/>
          <p:nvPr/>
        </p:nvSpPr>
        <p:spPr>
          <a:xfrm>
            <a:off x="4001556" y="2640718"/>
            <a:ext cx="4403035" cy="20872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venir Next LT Pro" panose="02020404030301010803"/>
                <a:ea typeface="+mn-ea"/>
                <a:cs typeface="+mn-cs"/>
              </a:rPr>
              <a:t>Learning Latin – 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venir Next LT Pro" panose="02020404030301010803"/>
                <a:ea typeface="+mn-ea"/>
                <a:cs typeface="+mn-cs"/>
              </a:rPr>
              <a:t>WHY?</a:t>
            </a:r>
            <a:endParaRPr kumimoji="0" lang="en-GB" sz="3200" b="0" i="0" u="none" strike="noStrike" kern="1200" cap="none" spc="0" normalizeH="0" baseline="0" noProof="0" dirty="0">
              <a:ln>
                <a:noFill/>
              </a:ln>
              <a:solidFill>
                <a:prstClr val="white"/>
              </a:solidFill>
              <a:effectLst/>
              <a:uLnTx/>
              <a:uFillTx/>
              <a:latin typeface="Avenir Next LT Pro" panose="02020404030301010803"/>
              <a:ea typeface="+mn-ea"/>
              <a:cs typeface="+mn-cs"/>
            </a:endParaRPr>
          </a:p>
        </p:txBody>
      </p:sp>
    </p:spTree>
    <p:extLst>
      <p:ext uri="{BB962C8B-B14F-4D97-AF65-F5344CB8AC3E}">
        <p14:creationId xmlns:p14="http://schemas.microsoft.com/office/powerpoint/2010/main" val="1107127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CC57F-833B-2D4E-87B6-DD2FE3A50F02}"/>
              </a:ext>
            </a:extLst>
          </p:cNvPr>
          <p:cNvSpPr>
            <a:spLocks noGrp="1"/>
          </p:cNvSpPr>
          <p:nvPr>
            <p:ph type="title"/>
          </p:nvPr>
        </p:nvSpPr>
        <p:spPr/>
        <p:txBody>
          <a:bodyPr/>
          <a:lstStyle/>
          <a:p>
            <a:pPr algn="ctr"/>
            <a:r>
              <a:rPr lang="en-US" dirty="0"/>
              <a:t>The “official” answers</a:t>
            </a:r>
            <a:endParaRPr lang="en-GB" dirty="0"/>
          </a:p>
        </p:txBody>
      </p:sp>
      <p:sp>
        <p:nvSpPr>
          <p:cNvPr id="7" name="Content Placeholder 6">
            <a:extLst>
              <a:ext uri="{FF2B5EF4-FFF2-40B4-BE49-F238E27FC236}">
                <a16:creationId xmlns:a16="http://schemas.microsoft.com/office/drawing/2014/main" id="{5DA6E47E-5817-BCE2-75CF-A154E742EE36}"/>
              </a:ext>
            </a:extLst>
          </p:cNvPr>
          <p:cNvSpPr>
            <a:spLocks noGrp="1"/>
          </p:cNvSpPr>
          <p:nvPr>
            <p:ph idx="1"/>
          </p:nvPr>
        </p:nvSpPr>
        <p:spPr/>
        <p:txBody>
          <a:bodyPr/>
          <a:lstStyle/>
          <a:p>
            <a:endParaRPr lang="en-GB"/>
          </a:p>
        </p:txBody>
      </p:sp>
      <p:sp>
        <p:nvSpPr>
          <p:cNvPr id="8" name="Rectangle: Rounded Corners 7">
            <a:extLst>
              <a:ext uri="{FF2B5EF4-FFF2-40B4-BE49-F238E27FC236}">
                <a16:creationId xmlns:a16="http://schemas.microsoft.com/office/drawing/2014/main" id="{7B8498FF-E64C-649A-70FC-FC3C8DF62337}"/>
              </a:ext>
            </a:extLst>
          </p:cNvPr>
          <p:cNvSpPr/>
          <p:nvPr/>
        </p:nvSpPr>
        <p:spPr>
          <a:xfrm>
            <a:off x="1663148" y="2014194"/>
            <a:ext cx="8865704" cy="134178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B0C0C"/>
                </a:solidFill>
                <a:effectLst/>
                <a:uLnTx/>
                <a:uFillTx/>
                <a:latin typeface="Arial" panose="020B0604020202020204" pitchFamily="34" charset="0"/>
                <a:ea typeface="Times New Roman" panose="02020603050405020304" pitchFamily="18" charset="0"/>
                <a:cs typeface="+mn-cs"/>
              </a:rPr>
              <a:t>“Latin can help pupils with learning modern foreign languages, and bring broader benefits to other subjects, including maths and English.”</a:t>
            </a:r>
            <a:endParaRPr kumimoji="0" lang="en-GB"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venir Next LT Pro" panose="02020404030301010803"/>
              <a:ea typeface="+mn-ea"/>
              <a:cs typeface="+mn-cs"/>
            </a:endParaRPr>
          </a:p>
        </p:txBody>
      </p:sp>
      <p:sp>
        <p:nvSpPr>
          <p:cNvPr id="12" name="Rectangle: Rounded Corners 11">
            <a:extLst>
              <a:ext uri="{FF2B5EF4-FFF2-40B4-BE49-F238E27FC236}">
                <a16:creationId xmlns:a16="http://schemas.microsoft.com/office/drawing/2014/main" id="{207B626D-F4DD-80A0-178D-9F595EF38E3B}"/>
              </a:ext>
            </a:extLst>
          </p:cNvPr>
          <p:cNvSpPr/>
          <p:nvPr/>
        </p:nvSpPr>
        <p:spPr>
          <a:xfrm>
            <a:off x="1722782" y="4131228"/>
            <a:ext cx="8746435" cy="119269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B0C0C"/>
                </a:solidFill>
                <a:effectLst/>
                <a:uLnTx/>
                <a:uFillTx/>
                <a:latin typeface="Arial" panose="020B0604020202020204" pitchFamily="34" charset="0"/>
                <a:ea typeface="Times New Roman" panose="02020603050405020304" pitchFamily="18" charset="0"/>
                <a:cs typeface="+mn-cs"/>
              </a:rPr>
              <a:t>“There should be no difference in what pupils learn at state schools and independent schools.”</a:t>
            </a:r>
            <a:endParaRPr kumimoji="0" lang="en-GB"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venir Next LT Pro" panose="02020404030301010803"/>
              <a:ea typeface="+mn-ea"/>
              <a:cs typeface="+mn-cs"/>
            </a:endParaRPr>
          </a:p>
        </p:txBody>
      </p:sp>
      <p:pic>
        <p:nvPicPr>
          <p:cNvPr id="14" name="Picture 13">
            <a:extLst>
              <a:ext uri="{FF2B5EF4-FFF2-40B4-BE49-F238E27FC236}">
                <a16:creationId xmlns:a16="http://schemas.microsoft.com/office/drawing/2014/main" id="{2FFD8B36-E7E8-BBDC-4A3A-0D9FD0EE5F3D}"/>
              </a:ext>
            </a:extLst>
          </p:cNvPr>
          <p:cNvPicPr>
            <a:picLocks noChangeAspect="1"/>
          </p:cNvPicPr>
          <p:nvPr/>
        </p:nvPicPr>
        <p:blipFill>
          <a:blip r:embed="rId2"/>
          <a:stretch>
            <a:fillRect/>
          </a:stretch>
        </p:blipFill>
        <p:spPr>
          <a:xfrm rot="1470326">
            <a:off x="9651931" y="781741"/>
            <a:ext cx="2409825" cy="581025"/>
          </a:xfrm>
          <a:prstGeom prst="rect">
            <a:avLst/>
          </a:prstGeom>
        </p:spPr>
      </p:pic>
    </p:spTree>
    <p:extLst>
      <p:ext uri="{BB962C8B-B14F-4D97-AF65-F5344CB8AC3E}">
        <p14:creationId xmlns:p14="http://schemas.microsoft.com/office/powerpoint/2010/main" val="40560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57E52-E745-3D37-7E04-70DC518F5C02}"/>
              </a:ext>
            </a:extLst>
          </p:cNvPr>
          <p:cNvSpPr>
            <a:spLocks noGrp="1"/>
          </p:cNvSpPr>
          <p:nvPr>
            <p:ph type="title"/>
          </p:nvPr>
        </p:nvSpPr>
        <p:spPr/>
        <p:txBody>
          <a:bodyPr/>
          <a:lstStyle/>
          <a:p>
            <a:pPr algn="ctr"/>
            <a:r>
              <a:rPr lang="en-US" dirty="0"/>
              <a:t>But the main pupil-answer:</a:t>
            </a:r>
            <a:endParaRPr lang="en-GB" dirty="0"/>
          </a:p>
        </p:txBody>
      </p:sp>
      <p:sp>
        <p:nvSpPr>
          <p:cNvPr id="4" name="Scroll: Horizontal 3">
            <a:extLst>
              <a:ext uri="{FF2B5EF4-FFF2-40B4-BE49-F238E27FC236}">
                <a16:creationId xmlns:a16="http://schemas.microsoft.com/office/drawing/2014/main" id="{68DF5BE7-958A-031F-0CBC-416C7401EAA3}"/>
              </a:ext>
            </a:extLst>
          </p:cNvPr>
          <p:cNvSpPr/>
          <p:nvPr/>
        </p:nvSpPr>
        <p:spPr>
          <a:xfrm>
            <a:off x="1967948" y="2205296"/>
            <a:ext cx="8060635" cy="264380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venir Next LT Pro" panose="02020404030301010803"/>
                <a:ea typeface="+mn-ea"/>
                <a:cs typeface="+mn-cs"/>
              </a:rPr>
              <a:t>“Because it was enjoyable and interesting”.</a:t>
            </a:r>
            <a:endParaRPr kumimoji="0" lang="en-GB" sz="3200" b="0" i="0" u="none" strike="noStrike" kern="1200" cap="none" spc="0" normalizeH="0" baseline="0" noProof="0" dirty="0">
              <a:ln>
                <a:noFill/>
              </a:ln>
              <a:solidFill>
                <a:prstClr val="white"/>
              </a:solidFill>
              <a:effectLst/>
              <a:uLnTx/>
              <a:uFillTx/>
              <a:latin typeface="Avenir Next LT Pro" panose="02020404030301010803"/>
              <a:ea typeface="+mn-ea"/>
              <a:cs typeface="+mn-cs"/>
            </a:endParaRPr>
          </a:p>
        </p:txBody>
      </p:sp>
      <p:sp>
        <p:nvSpPr>
          <p:cNvPr id="8" name="Content Placeholder 7">
            <a:extLst>
              <a:ext uri="{FF2B5EF4-FFF2-40B4-BE49-F238E27FC236}">
                <a16:creationId xmlns:a16="http://schemas.microsoft.com/office/drawing/2014/main" id="{FA6595A3-2775-0D33-3203-5F39A1C2A2DA}"/>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499058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C0460-0726-950E-CB48-DDB3E96BD9D6}"/>
              </a:ext>
            </a:extLst>
          </p:cNvPr>
          <p:cNvSpPr>
            <a:spLocks noGrp="1"/>
          </p:cNvSpPr>
          <p:nvPr>
            <p:ph type="title"/>
          </p:nvPr>
        </p:nvSpPr>
        <p:spPr/>
        <p:txBody>
          <a:bodyPr/>
          <a:lstStyle/>
          <a:p>
            <a:pPr algn="ctr"/>
            <a:r>
              <a:rPr lang="en-US" dirty="0"/>
              <a:t>Hadrian Learning Trust:</a:t>
            </a:r>
            <a:endParaRPr lang="en-GB" dirty="0"/>
          </a:p>
        </p:txBody>
      </p:sp>
      <p:sp>
        <p:nvSpPr>
          <p:cNvPr id="3" name="Content Placeholder 2">
            <a:extLst>
              <a:ext uri="{FF2B5EF4-FFF2-40B4-BE49-F238E27FC236}">
                <a16:creationId xmlns:a16="http://schemas.microsoft.com/office/drawing/2014/main" id="{1B8BAD1E-BAA5-21CA-D859-54748D859AFE}"/>
              </a:ext>
            </a:extLst>
          </p:cNvPr>
          <p:cNvSpPr>
            <a:spLocks noGrp="1"/>
          </p:cNvSpPr>
          <p:nvPr>
            <p:ph idx="1"/>
          </p:nvPr>
        </p:nvSpPr>
        <p:spPr/>
        <p:txBody>
          <a:bodyPr>
            <a:normAutofit/>
          </a:bodyPr>
          <a:lstStyle/>
          <a:p>
            <a:r>
              <a:rPr lang="en-US" sz="2000" dirty="0"/>
              <a:t>We’ll be providing Latin as an extra-curricular activity.</a:t>
            </a:r>
          </a:p>
          <a:p>
            <a:endParaRPr lang="en-US" sz="2000" dirty="0"/>
          </a:p>
          <a:p>
            <a:r>
              <a:rPr lang="en-US" sz="2000" dirty="0"/>
              <a:t>We’ll be keen to help anyone who wants to attend but would struggle to get there/get home. Speak to us!</a:t>
            </a:r>
          </a:p>
          <a:p>
            <a:endParaRPr lang="en-US" sz="2000" dirty="0"/>
          </a:p>
          <a:p>
            <a:r>
              <a:rPr lang="en-US" sz="2000" dirty="0"/>
              <a:t>Because we’re bulking up our extra-curricular learning, we’ll be running trips – Hadrian’s Wall to start with, then Rome if we get the numbers we’re looking for.</a:t>
            </a:r>
          </a:p>
          <a:p>
            <a:endParaRPr lang="en-US" sz="2000" dirty="0"/>
          </a:p>
          <a:p>
            <a:r>
              <a:rPr lang="en-US" sz="2000" dirty="0"/>
              <a:t>There’s the chance to study Latin further on in your education (GCSE).</a:t>
            </a:r>
            <a:endParaRPr lang="en-GB" sz="2000" dirty="0"/>
          </a:p>
        </p:txBody>
      </p:sp>
      <p:pic>
        <p:nvPicPr>
          <p:cNvPr id="4" name="Picture 3">
            <a:extLst>
              <a:ext uri="{FF2B5EF4-FFF2-40B4-BE49-F238E27FC236}">
                <a16:creationId xmlns:a16="http://schemas.microsoft.com/office/drawing/2014/main" id="{790CF4A2-9D58-3A26-3015-D7785D5864F1}"/>
              </a:ext>
            </a:extLst>
          </p:cNvPr>
          <p:cNvPicPr>
            <a:picLocks noChangeAspect="1"/>
          </p:cNvPicPr>
          <p:nvPr/>
        </p:nvPicPr>
        <p:blipFill rotWithShape="1">
          <a:blip r:embed="rId2"/>
          <a:srcRect l="81603" r="1522"/>
          <a:stretch/>
        </p:blipFill>
        <p:spPr>
          <a:xfrm>
            <a:off x="9340483" y="9938"/>
            <a:ext cx="2705744" cy="2004255"/>
          </a:xfrm>
          <a:prstGeom prst="rect">
            <a:avLst/>
          </a:prstGeom>
        </p:spPr>
      </p:pic>
      <p:pic>
        <p:nvPicPr>
          <p:cNvPr id="5" name="Picture 4">
            <a:extLst>
              <a:ext uri="{FF2B5EF4-FFF2-40B4-BE49-F238E27FC236}">
                <a16:creationId xmlns:a16="http://schemas.microsoft.com/office/drawing/2014/main" id="{701D71DA-593F-C6A9-9595-CC1D0F16976B}"/>
              </a:ext>
            </a:extLst>
          </p:cNvPr>
          <p:cNvPicPr>
            <a:picLocks noChangeAspect="1"/>
          </p:cNvPicPr>
          <p:nvPr/>
        </p:nvPicPr>
        <p:blipFill>
          <a:blip r:embed="rId3"/>
          <a:stretch>
            <a:fillRect/>
          </a:stretch>
        </p:blipFill>
        <p:spPr>
          <a:xfrm>
            <a:off x="145773" y="514455"/>
            <a:ext cx="3044467" cy="884925"/>
          </a:xfrm>
          <a:prstGeom prst="rect">
            <a:avLst/>
          </a:prstGeom>
        </p:spPr>
      </p:pic>
    </p:spTree>
    <p:extLst>
      <p:ext uri="{BB962C8B-B14F-4D97-AF65-F5344CB8AC3E}">
        <p14:creationId xmlns:p14="http://schemas.microsoft.com/office/powerpoint/2010/main" val="1574869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3">
                    <a:lumMod val="90000"/>
                    <a:lumOff val="10000"/>
                  </a:schemeClr>
                </a:solidFill>
              </a:rPr>
              <a:t>Our Ethos</a:t>
            </a:r>
            <a:endParaRPr lang="en-GB" b="1" dirty="0">
              <a:solidFill>
                <a:schemeClr val="accent3">
                  <a:lumMod val="90000"/>
                  <a:lumOff val="10000"/>
                </a:schemeClr>
              </a:solidFill>
            </a:endParaRPr>
          </a:p>
        </p:txBody>
      </p:sp>
      <p:sp>
        <p:nvSpPr>
          <p:cNvPr id="3" name="Footer Placeholder 2">
            <a:extLst>
              <a:ext uri="{FF2B5EF4-FFF2-40B4-BE49-F238E27FC236}">
                <a16:creationId xmlns:a16="http://schemas.microsoft.com/office/drawing/2014/main" id="{900C0CEA-FFF6-4196-B363-48BC4EC066B8}"/>
              </a:ext>
            </a:extLst>
          </p:cNvPr>
          <p:cNvSpPr>
            <a:spLocks noGrp="1"/>
          </p:cNvSpPr>
          <p:nvPr>
            <p:ph type="ftr" sz="quarter" idx="11"/>
          </p:nvPr>
        </p:nvSpPr>
        <p:spPr/>
        <p:txBody>
          <a:bodyPr/>
          <a:lstStyle/>
          <a:p>
            <a:r>
              <a:rPr lang="en-US" sz="2800"/>
              <a:t>Respect      Engage     Aspire</a:t>
            </a:r>
          </a:p>
        </p:txBody>
      </p:sp>
      <p:sp>
        <p:nvSpPr>
          <p:cNvPr id="5" name="Content Placeholder 4">
            <a:extLst>
              <a:ext uri="{FF2B5EF4-FFF2-40B4-BE49-F238E27FC236}">
                <a16:creationId xmlns:a16="http://schemas.microsoft.com/office/drawing/2014/main" id="{D25E94F3-9EFB-4762-9C74-D70DAB0BBDB8}"/>
              </a:ext>
            </a:extLst>
          </p:cNvPr>
          <p:cNvSpPr>
            <a:spLocks noGrp="1"/>
          </p:cNvSpPr>
          <p:nvPr>
            <p:ph idx="1"/>
          </p:nvPr>
        </p:nvSpPr>
        <p:spPr/>
        <p:txBody>
          <a:bodyPr vert="horz" lIns="0" tIns="45720" rIns="0" bIns="45720" rtlCol="0" anchor="t">
            <a:normAutofit fontScale="92500" lnSpcReduction="10000"/>
          </a:bodyPr>
          <a:lstStyle/>
          <a:p>
            <a:pPr fontAlgn="base"/>
            <a:r>
              <a:rPr lang="en-GB" b="1" dirty="0">
                <a:solidFill>
                  <a:schemeClr val="accent3"/>
                </a:solidFill>
              </a:rPr>
              <a:t>Respect </a:t>
            </a:r>
          </a:p>
          <a:p>
            <a:pPr fontAlgn="base"/>
            <a:r>
              <a:rPr lang="en-GB" dirty="0">
                <a:solidFill>
                  <a:schemeClr val="accent3"/>
                </a:solidFill>
              </a:rPr>
              <a:t>This is a friendly, welcoming school, built on foundations of mutual respect and care for others. We work together to become all we can be.</a:t>
            </a:r>
          </a:p>
          <a:p>
            <a:pPr fontAlgn="base"/>
            <a:br>
              <a:rPr lang="en-GB" b="1" dirty="0">
                <a:solidFill>
                  <a:schemeClr val="accent3"/>
                </a:solidFill>
              </a:rPr>
            </a:br>
            <a:r>
              <a:rPr lang="en-GB" b="1" dirty="0">
                <a:solidFill>
                  <a:schemeClr val="accent3"/>
                </a:solidFill>
              </a:rPr>
              <a:t>Engage </a:t>
            </a:r>
          </a:p>
          <a:p>
            <a:pPr fontAlgn="base"/>
            <a:r>
              <a:rPr lang="en-GB" dirty="0">
                <a:solidFill>
                  <a:schemeClr val="accent3"/>
                </a:solidFill>
              </a:rPr>
              <a:t>We share a love of learning and believe in the highest academic standards for everyone. We value education in its broadest sense, knowing that the arts, sport and other opportunities help shape us as individuals and as citizens of the wider world.</a:t>
            </a:r>
            <a:br>
              <a:rPr lang="en-GB" dirty="0">
                <a:solidFill>
                  <a:schemeClr val="accent3"/>
                </a:solidFill>
              </a:rPr>
            </a:br>
            <a:endParaRPr lang="en-GB" dirty="0">
              <a:solidFill>
                <a:schemeClr val="accent3"/>
              </a:solidFill>
            </a:endParaRPr>
          </a:p>
          <a:p>
            <a:pPr fontAlgn="base"/>
            <a:r>
              <a:rPr lang="en-GB" b="1" dirty="0">
                <a:solidFill>
                  <a:schemeClr val="accent3"/>
                </a:solidFill>
              </a:rPr>
              <a:t>Aspire </a:t>
            </a:r>
          </a:p>
          <a:p>
            <a:pPr fontAlgn="base"/>
            <a:r>
              <a:rPr lang="en-GB" dirty="0">
                <a:solidFill>
                  <a:schemeClr val="accent3"/>
                </a:solidFill>
              </a:rPr>
              <a:t>We are committed to enabling all of our students to develop their knowledge and understanding, skills and mindset, so that they can take their next steps with confidence. Our aim is that every child will grow into a happy, fulfilled and successful adult.</a:t>
            </a:r>
          </a:p>
          <a:p>
            <a:endParaRPr lang="en-US" b="1" dirty="0">
              <a:solidFill>
                <a:schemeClr val="tx1"/>
              </a:solidFill>
              <a:cs typeface="Calibri"/>
            </a:endParaRPr>
          </a:p>
          <a:p>
            <a:endParaRPr lang="en-US" b="1" dirty="0">
              <a:solidFill>
                <a:schemeClr val="tx1"/>
              </a:solidFill>
              <a:cs typeface="Calibri"/>
            </a:endParaRPr>
          </a:p>
          <a:p>
            <a:endParaRPr lang="en-US" b="1" dirty="0">
              <a:solidFill>
                <a:schemeClr val="tx1"/>
              </a:solidFill>
              <a:cs typeface="Calibri"/>
            </a:endParaRPr>
          </a:p>
          <a:p>
            <a:endParaRPr lang="en-US" b="1" dirty="0">
              <a:solidFill>
                <a:schemeClr val="tx1"/>
              </a:solidFill>
              <a:cs typeface="Calibri"/>
            </a:endParaRPr>
          </a:p>
        </p:txBody>
      </p:sp>
      <p:pic>
        <p:nvPicPr>
          <p:cNvPr id="6" name="Picture 5">
            <a:extLst>
              <a:ext uri="{FF2B5EF4-FFF2-40B4-BE49-F238E27FC236}">
                <a16:creationId xmlns:a16="http://schemas.microsoft.com/office/drawing/2014/main" id="{F2A1B15E-1D32-4F45-8353-CC7A66B1F96D}"/>
              </a:ext>
            </a:extLst>
          </p:cNvPr>
          <p:cNvPicPr>
            <a:picLocks noChangeAspect="1"/>
          </p:cNvPicPr>
          <p:nvPr/>
        </p:nvPicPr>
        <p:blipFill>
          <a:blip r:embed="rId2"/>
          <a:stretch>
            <a:fillRect/>
          </a:stretch>
        </p:blipFill>
        <p:spPr>
          <a:xfrm>
            <a:off x="7643187" y="0"/>
            <a:ext cx="4465332" cy="1723605"/>
          </a:xfrm>
          <a:prstGeom prst="rect">
            <a:avLst/>
          </a:prstGeom>
        </p:spPr>
      </p:pic>
    </p:spTree>
    <p:extLst>
      <p:ext uri="{BB962C8B-B14F-4D97-AF65-F5344CB8AC3E}">
        <p14:creationId xmlns:p14="http://schemas.microsoft.com/office/powerpoint/2010/main" val="3807850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p:nvSpPr>
          <p:cNvPr id="11" name="Rectangle 10">
            <a:extLst>
              <a:ext uri="{FF2B5EF4-FFF2-40B4-BE49-F238E27FC236}">
                <a16:creationId xmlns:a16="http://schemas.microsoft.com/office/drawing/2014/main" id="{239EC50A-248F-46D1-97CD-65A2766F75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3" name="Rectangle 12">
            <a:extLst>
              <a:ext uri="{FF2B5EF4-FFF2-40B4-BE49-F238E27FC236}">
                <a16:creationId xmlns:a16="http://schemas.microsoft.com/office/drawing/2014/main" id="{B4C843F0-96F8-4DFC-93E8-E3533F223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pic>
        <p:nvPicPr>
          <p:cNvPr id="4" name="Content Placeholder 3">
            <a:extLst>
              <a:ext uri="{FF2B5EF4-FFF2-40B4-BE49-F238E27FC236}">
                <a16:creationId xmlns:a16="http://schemas.microsoft.com/office/drawing/2014/main" id="{FD6AFC72-4C69-49F2-8761-BB50866FB73E}"/>
              </a:ext>
            </a:extLst>
          </p:cNvPr>
          <p:cNvPicPr>
            <a:picLocks noGrp="1" noChangeAspect="1"/>
          </p:cNvPicPr>
          <p:nvPr>
            <p:ph idx="1"/>
          </p:nvPr>
        </p:nvPicPr>
        <p:blipFill rotWithShape="1">
          <a:blip r:embed="rId2"/>
          <a:srcRect t="5018" b="10712"/>
          <a:stretch/>
        </p:blipFill>
        <p:spPr>
          <a:xfrm>
            <a:off x="20" y="10"/>
            <a:ext cx="12191980" cy="6857990"/>
          </a:xfrm>
          <a:prstGeom prst="rect">
            <a:avLst/>
          </a:prstGeom>
        </p:spPr>
      </p:pic>
    </p:spTree>
    <p:extLst>
      <p:ext uri="{BB962C8B-B14F-4D97-AF65-F5344CB8AC3E}">
        <p14:creationId xmlns:p14="http://schemas.microsoft.com/office/powerpoint/2010/main" val="1734825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3">
                    <a:lumMod val="90000"/>
                    <a:lumOff val="10000"/>
                  </a:schemeClr>
                </a:solidFill>
              </a:rPr>
              <a:t>Our ambition</a:t>
            </a:r>
            <a:endParaRPr lang="en-GB" b="1" dirty="0">
              <a:solidFill>
                <a:schemeClr val="accent3">
                  <a:lumMod val="90000"/>
                  <a:lumOff val="10000"/>
                </a:schemeClr>
              </a:solidFill>
            </a:endParaRPr>
          </a:p>
        </p:txBody>
      </p:sp>
      <p:sp>
        <p:nvSpPr>
          <p:cNvPr id="3" name="Footer Placeholder 2">
            <a:extLst>
              <a:ext uri="{FF2B5EF4-FFF2-40B4-BE49-F238E27FC236}">
                <a16:creationId xmlns:a16="http://schemas.microsoft.com/office/drawing/2014/main" id="{900C0CEA-FFF6-4196-B363-48BC4EC066B8}"/>
              </a:ext>
            </a:extLst>
          </p:cNvPr>
          <p:cNvSpPr>
            <a:spLocks noGrp="1"/>
          </p:cNvSpPr>
          <p:nvPr>
            <p:ph type="ftr" sz="quarter" idx="11"/>
          </p:nvPr>
        </p:nvSpPr>
        <p:spPr/>
        <p:txBody>
          <a:bodyPr/>
          <a:lstStyle/>
          <a:p>
            <a:r>
              <a:rPr lang="en-US" sz="2800"/>
              <a:t>Respect      Engage     Aspire</a:t>
            </a:r>
          </a:p>
        </p:txBody>
      </p:sp>
      <p:sp>
        <p:nvSpPr>
          <p:cNvPr id="5" name="Content Placeholder 4">
            <a:extLst>
              <a:ext uri="{FF2B5EF4-FFF2-40B4-BE49-F238E27FC236}">
                <a16:creationId xmlns:a16="http://schemas.microsoft.com/office/drawing/2014/main" id="{D25E94F3-9EFB-4762-9C74-D70DAB0BBDB8}"/>
              </a:ext>
            </a:extLst>
          </p:cNvPr>
          <p:cNvSpPr>
            <a:spLocks noGrp="1"/>
          </p:cNvSpPr>
          <p:nvPr>
            <p:ph idx="1"/>
          </p:nvPr>
        </p:nvSpPr>
        <p:spPr/>
        <p:txBody>
          <a:bodyPr vert="horz" lIns="0" tIns="45720" rIns="0" bIns="45720" rtlCol="0" anchor="t">
            <a:normAutofit fontScale="92500" lnSpcReduction="10000"/>
          </a:bodyPr>
          <a:lstStyle/>
          <a:p>
            <a:pPr lvl="0"/>
            <a:r>
              <a:rPr lang="en-US" b="1" dirty="0">
                <a:solidFill>
                  <a:srgbClr val="002060"/>
                </a:solidFill>
              </a:rPr>
              <a:t>Excellence and equity for all</a:t>
            </a:r>
          </a:p>
          <a:p>
            <a:pPr lvl="0"/>
            <a:r>
              <a:rPr lang="en-US" dirty="0">
                <a:solidFill>
                  <a:srgbClr val="002060"/>
                </a:solidFill>
              </a:rPr>
              <a:t>We are committed to the highest standards for all. We are ambitious for everyone and have high expectations. We know you and create a safe, supportive and enabling environment. </a:t>
            </a:r>
          </a:p>
          <a:p>
            <a:pPr lvl="0"/>
            <a:endParaRPr lang="en-US" b="1" dirty="0">
              <a:solidFill>
                <a:srgbClr val="002060"/>
              </a:solidFill>
            </a:endParaRPr>
          </a:p>
          <a:p>
            <a:pPr lvl="0"/>
            <a:r>
              <a:rPr lang="en-US" b="1" dirty="0">
                <a:solidFill>
                  <a:srgbClr val="002060"/>
                </a:solidFill>
              </a:rPr>
              <a:t>Students thrive and flourish</a:t>
            </a:r>
          </a:p>
          <a:p>
            <a:pPr lvl="0"/>
            <a:r>
              <a:rPr lang="en-US" dirty="0">
                <a:solidFill>
                  <a:srgbClr val="002060"/>
                </a:solidFill>
              </a:rPr>
              <a:t>We are an inclusive community. We are kind, friendly and support one another. By treating everyone with respect students and staff thrive and flourish. </a:t>
            </a:r>
          </a:p>
          <a:p>
            <a:pPr lvl="0"/>
            <a:endParaRPr lang="en-US" dirty="0">
              <a:solidFill>
                <a:srgbClr val="002060"/>
              </a:solidFill>
            </a:endParaRPr>
          </a:p>
          <a:p>
            <a:pPr marL="0" lvl="0" indent="0">
              <a:buNone/>
            </a:pPr>
            <a:r>
              <a:rPr lang="en-US" b="1" dirty="0">
                <a:solidFill>
                  <a:srgbClr val="002060"/>
                </a:solidFill>
              </a:rPr>
              <a:t>Students are enabled to grow, develop and succeed</a:t>
            </a:r>
            <a:endParaRPr lang="en-GB" b="1" dirty="0">
              <a:solidFill>
                <a:srgbClr val="002060"/>
              </a:solidFill>
            </a:endParaRPr>
          </a:p>
          <a:p>
            <a:pPr marL="0" indent="0">
              <a:buNone/>
            </a:pPr>
            <a:r>
              <a:rPr lang="en-US" dirty="0">
                <a:solidFill>
                  <a:schemeClr val="tx1"/>
                </a:solidFill>
                <a:cs typeface="Calibri"/>
              </a:rPr>
              <a:t>Through an ambitious curriculum and excellent teaching you will be enabled to be the best version of yourself. </a:t>
            </a:r>
          </a:p>
          <a:p>
            <a:endParaRPr lang="en-US" b="1" dirty="0">
              <a:solidFill>
                <a:schemeClr val="tx1"/>
              </a:solidFill>
              <a:cs typeface="Calibri"/>
            </a:endParaRPr>
          </a:p>
          <a:p>
            <a:endParaRPr lang="en-US" b="1" dirty="0">
              <a:solidFill>
                <a:schemeClr val="tx1"/>
              </a:solidFill>
              <a:cs typeface="Calibri"/>
            </a:endParaRPr>
          </a:p>
          <a:p>
            <a:endParaRPr lang="en-US" b="1" dirty="0">
              <a:solidFill>
                <a:schemeClr val="tx1"/>
              </a:solidFill>
              <a:cs typeface="Calibri"/>
            </a:endParaRPr>
          </a:p>
        </p:txBody>
      </p:sp>
      <p:pic>
        <p:nvPicPr>
          <p:cNvPr id="6" name="Picture 5">
            <a:extLst>
              <a:ext uri="{FF2B5EF4-FFF2-40B4-BE49-F238E27FC236}">
                <a16:creationId xmlns:a16="http://schemas.microsoft.com/office/drawing/2014/main" id="{F2A1B15E-1D32-4F45-8353-CC7A66B1F96D}"/>
              </a:ext>
            </a:extLst>
          </p:cNvPr>
          <p:cNvPicPr>
            <a:picLocks noChangeAspect="1"/>
          </p:cNvPicPr>
          <p:nvPr/>
        </p:nvPicPr>
        <p:blipFill>
          <a:blip r:embed="rId2"/>
          <a:stretch>
            <a:fillRect/>
          </a:stretch>
        </p:blipFill>
        <p:spPr>
          <a:xfrm>
            <a:off x="7643187" y="0"/>
            <a:ext cx="4465332" cy="1723605"/>
          </a:xfrm>
          <a:prstGeom prst="rect">
            <a:avLst/>
          </a:prstGeom>
        </p:spPr>
      </p:pic>
    </p:spTree>
    <p:extLst>
      <p:ext uri="{BB962C8B-B14F-4D97-AF65-F5344CB8AC3E}">
        <p14:creationId xmlns:p14="http://schemas.microsoft.com/office/powerpoint/2010/main" val="1942810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3">
                    <a:lumMod val="90000"/>
                    <a:lumOff val="10000"/>
                  </a:schemeClr>
                </a:solidFill>
              </a:rPr>
              <a:t>Our students</a:t>
            </a:r>
          </a:p>
        </p:txBody>
      </p:sp>
      <p:sp>
        <p:nvSpPr>
          <p:cNvPr id="7" name="Content Placeholder 6">
            <a:extLst>
              <a:ext uri="{FF2B5EF4-FFF2-40B4-BE49-F238E27FC236}">
                <a16:creationId xmlns:a16="http://schemas.microsoft.com/office/drawing/2014/main" id="{C69AB0CB-9023-E8F9-9C77-F98D318660A7}"/>
              </a:ext>
            </a:extLst>
          </p:cNvPr>
          <p:cNvSpPr>
            <a:spLocks noGrp="1"/>
          </p:cNvSpPr>
          <p:nvPr>
            <p:ph sz="half" idx="2"/>
          </p:nvPr>
        </p:nvSpPr>
        <p:spPr/>
        <p:txBody>
          <a:bodyPr>
            <a:normAutofit lnSpcReduction="10000"/>
          </a:bodyPr>
          <a:lstStyle/>
          <a:p>
            <a:r>
              <a:rPr lang="en-US" dirty="0"/>
              <a:t>Treat each other and the environment with respect.</a:t>
            </a:r>
          </a:p>
          <a:p>
            <a:endParaRPr lang="en-US" dirty="0"/>
          </a:p>
          <a:p>
            <a:pPr marL="0" indent="0">
              <a:buNone/>
            </a:pPr>
            <a:r>
              <a:rPr lang="en-US" dirty="0"/>
              <a:t>Engage in the life of the school and the local community.</a:t>
            </a:r>
          </a:p>
          <a:p>
            <a:pPr marL="0" indent="0">
              <a:buNone/>
            </a:pPr>
            <a:endParaRPr lang="en-US" dirty="0"/>
          </a:p>
          <a:p>
            <a:pPr marL="0" indent="0">
              <a:buNone/>
            </a:pPr>
            <a:r>
              <a:rPr lang="en-US" dirty="0"/>
              <a:t>Are aspirational for themselves, their families, community, and the future of the planet.</a:t>
            </a:r>
          </a:p>
          <a:p>
            <a:pPr marL="0" indent="0">
              <a:buNone/>
            </a:pPr>
            <a:endParaRPr lang="en-US" dirty="0"/>
          </a:p>
          <a:p>
            <a:pPr marL="0" indent="0">
              <a:buNone/>
            </a:pPr>
            <a:r>
              <a:rPr lang="en-US" dirty="0"/>
              <a:t>Thrive and flourish through encouragement, support and a joy </a:t>
            </a:r>
            <a:r>
              <a:rPr lang="en-US"/>
              <a:t>of learning. </a:t>
            </a:r>
            <a:endParaRPr lang="en-GB" dirty="0"/>
          </a:p>
        </p:txBody>
      </p:sp>
      <p:sp>
        <p:nvSpPr>
          <p:cNvPr id="3" name="Footer Placeholder 2">
            <a:extLst>
              <a:ext uri="{FF2B5EF4-FFF2-40B4-BE49-F238E27FC236}">
                <a16:creationId xmlns:a16="http://schemas.microsoft.com/office/drawing/2014/main" id="{900C0CEA-FFF6-4196-B363-48BC4EC066B8}"/>
              </a:ext>
            </a:extLst>
          </p:cNvPr>
          <p:cNvSpPr>
            <a:spLocks noGrp="1"/>
          </p:cNvSpPr>
          <p:nvPr>
            <p:ph type="ftr" sz="quarter" idx="11"/>
          </p:nvPr>
        </p:nvSpPr>
        <p:spPr/>
        <p:txBody>
          <a:bodyPr/>
          <a:lstStyle/>
          <a:p>
            <a:r>
              <a:rPr lang="en-US" sz="2800"/>
              <a:t>Respect      Engage     Aspire</a:t>
            </a:r>
          </a:p>
        </p:txBody>
      </p:sp>
      <p:pic>
        <p:nvPicPr>
          <p:cNvPr id="6" name="Picture 5">
            <a:extLst>
              <a:ext uri="{FF2B5EF4-FFF2-40B4-BE49-F238E27FC236}">
                <a16:creationId xmlns:a16="http://schemas.microsoft.com/office/drawing/2014/main" id="{6C9A4D0D-76C3-4B6E-8119-3A530274B1D9}"/>
              </a:ext>
            </a:extLst>
          </p:cNvPr>
          <p:cNvPicPr>
            <a:picLocks noChangeAspect="1"/>
          </p:cNvPicPr>
          <p:nvPr/>
        </p:nvPicPr>
        <p:blipFill>
          <a:blip r:embed="rId3"/>
          <a:stretch>
            <a:fillRect/>
          </a:stretch>
        </p:blipFill>
        <p:spPr>
          <a:xfrm>
            <a:off x="7890933" y="1"/>
            <a:ext cx="4217586" cy="1627976"/>
          </a:xfrm>
          <a:prstGeom prst="rect">
            <a:avLst/>
          </a:prstGeom>
        </p:spPr>
      </p:pic>
      <p:pic>
        <p:nvPicPr>
          <p:cNvPr id="1026" name="Picture 2" descr="Copy of Exams (5)">
            <a:extLst>
              <a:ext uri="{FF2B5EF4-FFF2-40B4-BE49-F238E27FC236}">
                <a16:creationId xmlns:a16="http://schemas.microsoft.com/office/drawing/2014/main" id="{C6621BA8-E681-7B4C-0228-303C094E3056}"/>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096963" y="2023962"/>
            <a:ext cx="4938712" cy="347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550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br>
              <a:rPr lang="en-GB" b="1" dirty="0"/>
            </a:br>
            <a:r>
              <a:rPr lang="en-GB" b="1" dirty="0">
                <a:solidFill>
                  <a:schemeClr val="accent3">
                    <a:lumMod val="90000"/>
                    <a:lumOff val="10000"/>
                  </a:schemeClr>
                </a:solidFill>
              </a:rPr>
              <a:t> </a:t>
            </a:r>
            <a:br>
              <a:rPr lang="en-GB" b="1" dirty="0"/>
            </a:br>
            <a:r>
              <a:rPr lang="en-GB" b="1" dirty="0">
                <a:solidFill>
                  <a:schemeClr val="accent3">
                    <a:lumMod val="90000"/>
                    <a:lumOff val="10000"/>
                  </a:schemeClr>
                </a:solidFill>
              </a:rPr>
              <a:t>Standards and Support </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t>July 2022</a:t>
            </a:r>
          </a:p>
          <a:p>
            <a:r>
              <a:rPr lang="en-US" dirty="0" err="1"/>
              <a:t>Mrs</a:t>
            </a:r>
            <a:r>
              <a:rPr lang="en-US" dirty="0"/>
              <a:t> Curry </a:t>
            </a:r>
            <a:endParaRPr lang="en-US" dirty="0">
              <a:cs typeface="Calibri Light"/>
            </a:endParaRPr>
          </a:p>
        </p:txBody>
      </p:sp>
      <p:pic>
        <p:nvPicPr>
          <p:cNvPr id="5" name="Picture 4">
            <a:extLst>
              <a:ext uri="{FF2B5EF4-FFF2-40B4-BE49-F238E27FC236}">
                <a16:creationId xmlns:a16="http://schemas.microsoft.com/office/drawing/2014/main" id="{F4B3EDA0-F63C-4E9B-A8C3-690110492083}"/>
              </a:ext>
            </a:extLst>
          </p:cNvPr>
          <p:cNvPicPr>
            <a:picLocks noChangeAspect="1"/>
          </p:cNvPicPr>
          <p:nvPr/>
        </p:nvPicPr>
        <p:blipFill>
          <a:blip r:embed="rId3"/>
          <a:stretch>
            <a:fillRect/>
          </a:stretch>
        </p:blipFill>
        <p:spPr>
          <a:xfrm>
            <a:off x="7726668" y="33090"/>
            <a:ext cx="4465332" cy="1723605"/>
          </a:xfrm>
          <a:prstGeom prst="rect">
            <a:avLst/>
          </a:prstGeom>
        </p:spPr>
      </p:pic>
      <p:sp>
        <p:nvSpPr>
          <p:cNvPr id="4" name="Footer Placeholder 3">
            <a:extLst>
              <a:ext uri="{FF2B5EF4-FFF2-40B4-BE49-F238E27FC236}">
                <a16:creationId xmlns:a16="http://schemas.microsoft.com/office/drawing/2014/main" id="{02503EA7-3FD0-4D21-B9EC-205698C94E10}"/>
              </a:ext>
            </a:extLst>
          </p:cNvPr>
          <p:cNvSpPr>
            <a:spLocks noGrp="1"/>
          </p:cNvSpPr>
          <p:nvPr>
            <p:ph type="ftr" sz="quarter" idx="11"/>
          </p:nvPr>
        </p:nvSpPr>
        <p:spPr/>
        <p:txBody>
          <a:bodyPr/>
          <a:lstStyle/>
          <a:p>
            <a:r>
              <a:rPr lang="en-US" sz="2800"/>
              <a:t>Respect      Engage     Aspire</a:t>
            </a:r>
          </a:p>
        </p:txBody>
      </p:sp>
    </p:spTree>
    <p:extLst>
      <p:ext uri="{BB962C8B-B14F-4D97-AF65-F5344CB8AC3E}">
        <p14:creationId xmlns:p14="http://schemas.microsoft.com/office/powerpoint/2010/main" val="1961582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764C3-92D7-59B8-EACD-7310F15B94D1}"/>
              </a:ext>
            </a:extLst>
          </p:cNvPr>
          <p:cNvSpPr>
            <a:spLocks noGrp="1"/>
          </p:cNvSpPr>
          <p:nvPr>
            <p:ph type="title"/>
          </p:nvPr>
        </p:nvSpPr>
        <p:spPr/>
        <p:txBody>
          <a:bodyPr/>
          <a:lstStyle/>
          <a:p>
            <a:r>
              <a:rPr lang="en-US" b="1" dirty="0"/>
              <a:t>Who am I?</a:t>
            </a:r>
            <a:endParaRPr lang="en-GB" b="1" dirty="0"/>
          </a:p>
        </p:txBody>
      </p:sp>
      <p:sp>
        <p:nvSpPr>
          <p:cNvPr id="3" name="Content Placeholder 2">
            <a:extLst>
              <a:ext uri="{FF2B5EF4-FFF2-40B4-BE49-F238E27FC236}">
                <a16:creationId xmlns:a16="http://schemas.microsoft.com/office/drawing/2014/main" id="{346D24A0-BFE3-FED2-F660-2649CCCB20CC}"/>
              </a:ext>
            </a:extLst>
          </p:cNvPr>
          <p:cNvSpPr>
            <a:spLocks noGrp="1"/>
          </p:cNvSpPr>
          <p:nvPr>
            <p:ph idx="1"/>
          </p:nvPr>
        </p:nvSpPr>
        <p:spPr/>
        <p:txBody>
          <a:bodyPr/>
          <a:lstStyle/>
          <a:p>
            <a:r>
              <a:rPr lang="en-US" dirty="0"/>
              <a:t>Designated Safeguarding Lead </a:t>
            </a:r>
          </a:p>
          <a:p>
            <a:r>
              <a:rPr lang="en-US" dirty="0"/>
              <a:t>AND </a:t>
            </a:r>
          </a:p>
          <a:p>
            <a:r>
              <a:rPr lang="en-US" dirty="0"/>
              <a:t>Responsible for Student Standards &amp; Support from Y9 – Y11</a:t>
            </a:r>
          </a:p>
          <a:p>
            <a:endParaRPr lang="en-US" dirty="0"/>
          </a:p>
          <a:p>
            <a:pPr algn="ctr"/>
            <a:endParaRPr lang="en-US" i="1" dirty="0"/>
          </a:p>
          <a:p>
            <a:pPr algn="ctr"/>
            <a:r>
              <a:rPr lang="en-US" i="1" dirty="0"/>
              <a:t>My job is to keep your child safe and support them as best I can to attend their lessons and achieve their potential.  </a:t>
            </a:r>
          </a:p>
          <a:p>
            <a:endParaRPr lang="en-US" dirty="0"/>
          </a:p>
          <a:p>
            <a:endParaRPr lang="en-GB" dirty="0"/>
          </a:p>
        </p:txBody>
      </p:sp>
      <p:sp>
        <p:nvSpPr>
          <p:cNvPr id="4" name="Footer Placeholder 3">
            <a:extLst>
              <a:ext uri="{FF2B5EF4-FFF2-40B4-BE49-F238E27FC236}">
                <a16:creationId xmlns:a16="http://schemas.microsoft.com/office/drawing/2014/main" id="{A644D03C-3DAF-A457-F9DB-D0CE1D0F7FF5}"/>
              </a:ext>
            </a:extLst>
          </p:cNvPr>
          <p:cNvSpPr>
            <a:spLocks noGrp="1"/>
          </p:cNvSpPr>
          <p:nvPr>
            <p:ph type="ftr" sz="quarter" idx="11"/>
          </p:nvPr>
        </p:nvSpPr>
        <p:spPr>
          <a:xfrm>
            <a:off x="3684598" y="6388834"/>
            <a:ext cx="4822804"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all" spc="0" normalizeH="0" baseline="0" noProof="0">
                <a:ln>
                  <a:noFill/>
                </a:ln>
                <a:solidFill>
                  <a:srgbClr val="FFFFFF"/>
                </a:solidFill>
                <a:effectLst/>
                <a:uLnTx/>
                <a:uFillTx/>
                <a:latin typeface="Calibri" panose="020F0502020204030204"/>
                <a:ea typeface="+mn-ea"/>
                <a:cs typeface="+mn-cs"/>
              </a:rPr>
              <a:t>Respect      Engage     Aspire</a:t>
            </a:r>
          </a:p>
        </p:txBody>
      </p:sp>
    </p:spTree>
    <p:extLst>
      <p:ext uri="{BB962C8B-B14F-4D97-AF65-F5344CB8AC3E}">
        <p14:creationId xmlns:p14="http://schemas.microsoft.com/office/powerpoint/2010/main" val="468854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B3A0F-F626-1DD6-F3EF-53D79571F4CB}"/>
              </a:ext>
            </a:extLst>
          </p:cNvPr>
          <p:cNvSpPr>
            <a:spLocks noGrp="1"/>
          </p:cNvSpPr>
          <p:nvPr>
            <p:ph type="title"/>
          </p:nvPr>
        </p:nvSpPr>
        <p:spPr/>
        <p:txBody>
          <a:bodyPr/>
          <a:lstStyle/>
          <a:p>
            <a:r>
              <a:rPr lang="en-US" b="1" dirty="0"/>
              <a:t>Your Child’s Support Network </a:t>
            </a:r>
            <a:endParaRPr lang="en-GB" b="1" dirty="0"/>
          </a:p>
        </p:txBody>
      </p:sp>
      <p:sp>
        <p:nvSpPr>
          <p:cNvPr id="4" name="Footer Placeholder 3">
            <a:extLst>
              <a:ext uri="{FF2B5EF4-FFF2-40B4-BE49-F238E27FC236}">
                <a16:creationId xmlns:a16="http://schemas.microsoft.com/office/drawing/2014/main" id="{AD769342-B78C-3C23-4E17-CE254E68D9C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all" spc="0" normalizeH="0" baseline="0" noProof="0" dirty="0">
                <a:ln>
                  <a:noFill/>
                </a:ln>
                <a:solidFill>
                  <a:srgbClr val="FFFFFF"/>
                </a:solidFill>
                <a:effectLst/>
                <a:uLnTx/>
                <a:uFillTx/>
                <a:latin typeface="Calibri" panose="020F0502020204030204"/>
                <a:ea typeface="+mn-ea"/>
                <a:cs typeface="+mn-cs"/>
              </a:rPr>
              <a:t>Respect      Engage     Aspire</a:t>
            </a:r>
          </a:p>
        </p:txBody>
      </p:sp>
      <p:sp>
        <p:nvSpPr>
          <p:cNvPr id="5" name="TextBox 4">
            <a:extLst>
              <a:ext uri="{FF2B5EF4-FFF2-40B4-BE49-F238E27FC236}">
                <a16:creationId xmlns:a16="http://schemas.microsoft.com/office/drawing/2014/main" id="{BE408364-7F0D-E3FA-85C5-CDA814C587B3}"/>
              </a:ext>
            </a:extLst>
          </p:cNvPr>
          <p:cNvSpPr txBox="1"/>
          <p:nvPr/>
        </p:nvSpPr>
        <p:spPr>
          <a:xfrm>
            <a:off x="1225119" y="3349101"/>
            <a:ext cx="1127463" cy="646331"/>
          </a:xfrm>
          <a:prstGeom prst="rect">
            <a:avLst/>
          </a:prstGeom>
          <a:solidFill>
            <a:schemeClr val="bg2"/>
          </a:solidFill>
          <a:ln>
            <a:solidFill>
              <a:schemeClr val="accent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855"/>
                </a:solidFill>
                <a:effectLst/>
                <a:uLnTx/>
                <a:uFillTx/>
                <a:latin typeface="Calibri" panose="020F0502020204030204"/>
                <a:ea typeface="+mn-ea"/>
                <a:cs typeface="+mn-cs"/>
              </a:rPr>
              <a:t>Form Tutor </a:t>
            </a:r>
            <a:endParaRPr kumimoji="0" lang="en-GB" sz="1800" b="0" i="0" u="none" strike="noStrike" kern="1200" cap="none" spc="0" normalizeH="0" baseline="0" noProof="0" dirty="0">
              <a:ln>
                <a:noFill/>
              </a:ln>
              <a:solidFill>
                <a:srgbClr val="002855"/>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14036CB-5DD1-24CD-3FB6-5A9F58F7E63B}"/>
              </a:ext>
            </a:extLst>
          </p:cNvPr>
          <p:cNvSpPr txBox="1"/>
          <p:nvPr/>
        </p:nvSpPr>
        <p:spPr>
          <a:xfrm>
            <a:off x="3295096" y="3175242"/>
            <a:ext cx="1596500" cy="923330"/>
          </a:xfrm>
          <a:prstGeom prst="rect">
            <a:avLst/>
          </a:prstGeom>
          <a:solidFill>
            <a:schemeClr val="bg2"/>
          </a:solidFill>
          <a:ln>
            <a:solidFill>
              <a:schemeClr val="accent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002855"/>
                </a:solidFill>
                <a:effectLst/>
                <a:uLnTx/>
                <a:uFillTx/>
                <a:latin typeface="Calibri" panose="020F0502020204030204"/>
                <a:ea typeface="+mn-ea"/>
                <a:cs typeface="+mn-cs"/>
              </a:rPr>
              <a:t>Year Team</a:t>
            </a:r>
            <a:r>
              <a:rPr kumimoji="0" lang="en-GB" sz="1800" b="0" i="0" u="sng" strike="noStrike" kern="1200" cap="none" spc="0" normalizeH="0" baseline="0" noProof="0" dirty="0">
                <a:ln>
                  <a:noFill/>
                </a:ln>
                <a:solidFill>
                  <a:srgbClr val="002855"/>
                </a:solidFill>
                <a:effectLst/>
                <a:uLnTx/>
                <a:uFillTx/>
                <a:latin typeface="Calibri" panose="020F0502020204030204"/>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855"/>
                </a:solidFill>
                <a:effectLst/>
                <a:uLnTx/>
                <a:uFillTx/>
                <a:latin typeface="Calibri" panose="020F0502020204030204"/>
                <a:ea typeface="+mn-ea"/>
                <a:cs typeface="+mn-cs"/>
              </a:rPr>
              <a:t>Mr Main &amp; Miss Dolan </a:t>
            </a:r>
            <a:endParaRPr kumimoji="0" lang="en-US" sz="1800" b="0" i="0" u="none" strike="noStrike" kern="1200" cap="none" spc="0" normalizeH="0" baseline="0" noProof="0" dirty="0">
              <a:ln>
                <a:noFill/>
              </a:ln>
              <a:solidFill>
                <a:srgbClr val="002855"/>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CF158E8-EEB5-CB3A-0672-1AF7CF42521E}"/>
              </a:ext>
            </a:extLst>
          </p:cNvPr>
          <p:cNvSpPr txBox="1"/>
          <p:nvPr/>
        </p:nvSpPr>
        <p:spPr>
          <a:xfrm>
            <a:off x="6126480" y="1908500"/>
            <a:ext cx="1596500" cy="369332"/>
          </a:xfrm>
          <a:prstGeom prst="rect">
            <a:avLst/>
          </a:prstGeom>
          <a:solidFill>
            <a:schemeClr val="bg2"/>
          </a:solidFill>
          <a:ln>
            <a:solidFill>
              <a:schemeClr val="accent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855"/>
                </a:solidFill>
                <a:effectLst/>
                <a:uLnTx/>
                <a:uFillTx/>
                <a:latin typeface="Calibri" panose="020F0502020204030204"/>
                <a:ea typeface="+mn-ea"/>
                <a:cs typeface="+mn-cs"/>
              </a:rPr>
              <a:t>Mentors</a:t>
            </a:r>
          </a:p>
        </p:txBody>
      </p:sp>
      <p:sp>
        <p:nvSpPr>
          <p:cNvPr id="8" name="TextBox 7">
            <a:extLst>
              <a:ext uri="{FF2B5EF4-FFF2-40B4-BE49-F238E27FC236}">
                <a16:creationId xmlns:a16="http://schemas.microsoft.com/office/drawing/2014/main" id="{E31D1361-0BC3-19D3-AEB7-4278DB8FBE17}"/>
              </a:ext>
            </a:extLst>
          </p:cNvPr>
          <p:cNvSpPr txBox="1"/>
          <p:nvPr/>
        </p:nvSpPr>
        <p:spPr>
          <a:xfrm>
            <a:off x="6126480" y="2528911"/>
            <a:ext cx="1596500" cy="646331"/>
          </a:xfrm>
          <a:prstGeom prst="rect">
            <a:avLst/>
          </a:prstGeom>
          <a:solidFill>
            <a:schemeClr val="bg2"/>
          </a:solidFill>
          <a:ln>
            <a:solidFill>
              <a:schemeClr val="accent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2855"/>
                </a:solidFill>
                <a:effectLst/>
                <a:uLnTx/>
                <a:uFillTx/>
                <a:latin typeface="Calibri" panose="020F0502020204030204"/>
                <a:ea typeface="+mn-ea"/>
                <a:cs typeface="+mn-cs"/>
              </a:rPr>
              <a:t>Behaviour</a:t>
            </a:r>
            <a:r>
              <a:rPr kumimoji="0" lang="en-US" sz="1800" b="0" i="0" u="none" strike="noStrike" kern="1200" cap="none" spc="0" normalizeH="0" baseline="0" noProof="0" dirty="0">
                <a:ln>
                  <a:noFill/>
                </a:ln>
                <a:solidFill>
                  <a:srgbClr val="002855"/>
                </a:solidFill>
                <a:effectLst/>
                <a:uLnTx/>
                <a:uFillTx/>
                <a:latin typeface="Calibri" panose="020F0502020204030204"/>
                <a:ea typeface="+mn-ea"/>
                <a:cs typeface="+mn-cs"/>
              </a:rPr>
              <a:t> Support Team </a:t>
            </a:r>
          </a:p>
        </p:txBody>
      </p:sp>
      <p:sp>
        <p:nvSpPr>
          <p:cNvPr id="9" name="TextBox 8">
            <a:extLst>
              <a:ext uri="{FF2B5EF4-FFF2-40B4-BE49-F238E27FC236}">
                <a16:creationId xmlns:a16="http://schemas.microsoft.com/office/drawing/2014/main" id="{CBB2387A-9982-4A4C-BE1C-85262706811B}"/>
              </a:ext>
            </a:extLst>
          </p:cNvPr>
          <p:cNvSpPr txBox="1"/>
          <p:nvPr/>
        </p:nvSpPr>
        <p:spPr>
          <a:xfrm>
            <a:off x="6126480" y="3454638"/>
            <a:ext cx="1596500" cy="646331"/>
          </a:xfrm>
          <a:prstGeom prst="rect">
            <a:avLst/>
          </a:prstGeom>
          <a:solidFill>
            <a:schemeClr val="bg2"/>
          </a:solidFill>
          <a:ln>
            <a:solidFill>
              <a:schemeClr val="accent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855"/>
                </a:solidFill>
                <a:effectLst/>
                <a:uLnTx/>
                <a:uFillTx/>
                <a:latin typeface="Calibri" panose="020F0502020204030204"/>
                <a:ea typeface="+mn-ea"/>
                <a:cs typeface="+mn-cs"/>
              </a:rPr>
              <a:t>Attendance Support Team </a:t>
            </a:r>
          </a:p>
        </p:txBody>
      </p:sp>
      <p:sp>
        <p:nvSpPr>
          <p:cNvPr id="10" name="TextBox 9">
            <a:extLst>
              <a:ext uri="{FF2B5EF4-FFF2-40B4-BE49-F238E27FC236}">
                <a16:creationId xmlns:a16="http://schemas.microsoft.com/office/drawing/2014/main" id="{92B8B419-78A8-8921-B8D8-FC93806A7974}"/>
              </a:ext>
            </a:extLst>
          </p:cNvPr>
          <p:cNvSpPr txBox="1"/>
          <p:nvPr/>
        </p:nvSpPr>
        <p:spPr>
          <a:xfrm>
            <a:off x="6126480" y="4313482"/>
            <a:ext cx="1596500" cy="646331"/>
          </a:xfrm>
          <a:prstGeom prst="rect">
            <a:avLst/>
          </a:prstGeom>
          <a:solidFill>
            <a:schemeClr val="bg2"/>
          </a:solidFill>
          <a:ln>
            <a:solidFill>
              <a:schemeClr val="accent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855"/>
                </a:solidFill>
                <a:effectLst/>
                <a:uLnTx/>
                <a:uFillTx/>
                <a:latin typeface="Calibri" panose="020F0502020204030204"/>
                <a:ea typeface="+mn-ea"/>
                <a:cs typeface="+mn-cs"/>
              </a:rPr>
              <a:t>SEND Support Team </a:t>
            </a:r>
          </a:p>
        </p:txBody>
      </p:sp>
      <p:sp>
        <p:nvSpPr>
          <p:cNvPr id="11" name="TextBox 10">
            <a:extLst>
              <a:ext uri="{FF2B5EF4-FFF2-40B4-BE49-F238E27FC236}">
                <a16:creationId xmlns:a16="http://schemas.microsoft.com/office/drawing/2014/main" id="{3346F4ED-F6B0-DEC0-D9F4-953B9C18F043}"/>
              </a:ext>
            </a:extLst>
          </p:cNvPr>
          <p:cNvSpPr txBox="1"/>
          <p:nvPr/>
        </p:nvSpPr>
        <p:spPr>
          <a:xfrm>
            <a:off x="6126480" y="5262330"/>
            <a:ext cx="1596500" cy="646331"/>
          </a:xfrm>
          <a:prstGeom prst="rect">
            <a:avLst/>
          </a:prstGeom>
          <a:solidFill>
            <a:schemeClr val="bg2"/>
          </a:solidFill>
          <a:ln>
            <a:solidFill>
              <a:schemeClr val="accent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855"/>
                </a:solidFill>
                <a:effectLst/>
                <a:uLnTx/>
                <a:uFillTx/>
                <a:latin typeface="Calibri" panose="020F0502020204030204"/>
                <a:ea typeface="+mn-ea"/>
                <a:cs typeface="+mn-cs"/>
              </a:rPr>
              <a:t>Academic Support Team </a:t>
            </a:r>
          </a:p>
        </p:txBody>
      </p:sp>
      <p:sp>
        <p:nvSpPr>
          <p:cNvPr id="13" name="Oval 12">
            <a:extLst>
              <a:ext uri="{FF2B5EF4-FFF2-40B4-BE49-F238E27FC236}">
                <a16:creationId xmlns:a16="http://schemas.microsoft.com/office/drawing/2014/main" id="{2124A2BB-04D9-65EC-50BD-28BC5CD42AF1}"/>
              </a:ext>
            </a:extLst>
          </p:cNvPr>
          <p:cNvSpPr/>
          <p:nvPr/>
        </p:nvSpPr>
        <p:spPr>
          <a:xfrm>
            <a:off x="9397902" y="2528911"/>
            <a:ext cx="2160824" cy="229763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QEHS Support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0843057E-D644-CE2F-0BBC-D13B02EB35F0}"/>
              </a:ext>
            </a:extLst>
          </p:cNvPr>
          <p:cNvSpPr/>
          <p:nvPr/>
        </p:nvSpPr>
        <p:spPr>
          <a:xfrm>
            <a:off x="10034430" y="3349101"/>
            <a:ext cx="887767" cy="9233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Your child</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A6A23D07-31D1-6945-0E0D-25A1DF2C4C6D}"/>
              </a:ext>
            </a:extLst>
          </p:cNvPr>
          <p:cNvSpPr txBox="1"/>
          <p:nvPr/>
        </p:nvSpPr>
        <p:spPr>
          <a:xfrm>
            <a:off x="990600" y="4197311"/>
            <a:ext cx="1596499" cy="923330"/>
          </a:xfrm>
          <a:prstGeom prst="rect">
            <a:avLst/>
          </a:prstGeom>
          <a:noFill/>
          <a:ln>
            <a:solidFill>
              <a:schemeClr val="accent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2855"/>
                </a:solidFill>
                <a:effectLst/>
                <a:uLnTx/>
                <a:uFillTx/>
                <a:latin typeface="Calibri" panose="020F0502020204030204"/>
                <a:ea typeface="+mn-ea"/>
                <a:cs typeface="+mn-cs"/>
              </a:rPr>
              <a:t>Every day – first point of contact</a:t>
            </a:r>
            <a:endParaRPr kumimoji="0" lang="en-GB" sz="1800" b="0" i="1" u="none" strike="noStrike" kern="1200" cap="none" spc="0" normalizeH="0" baseline="0" noProof="0" dirty="0">
              <a:ln>
                <a:noFill/>
              </a:ln>
              <a:solidFill>
                <a:srgbClr val="002855"/>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8154C95-25AE-B2F0-176F-83637B7AB39F}"/>
              </a:ext>
            </a:extLst>
          </p:cNvPr>
          <p:cNvSpPr txBox="1"/>
          <p:nvPr/>
        </p:nvSpPr>
        <p:spPr>
          <a:xfrm>
            <a:off x="3295097" y="4272431"/>
            <a:ext cx="1596499" cy="1477328"/>
          </a:xfrm>
          <a:prstGeom prst="rect">
            <a:avLst/>
          </a:prstGeom>
          <a:noFill/>
          <a:ln>
            <a:solidFill>
              <a:schemeClr val="accent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2855"/>
                </a:solidFill>
                <a:effectLst/>
                <a:uLnTx/>
                <a:uFillTx/>
                <a:latin typeface="Calibri" panose="020F0502020204030204"/>
                <a:ea typeface="+mn-ea"/>
                <a:cs typeface="+mn-cs"/>
              </a:rPr>
              <a:t>Year Team Office – drop ins &amp; they will visit form rooms</a:t>
            </a:r>
            <a:endParaRPr kumimoji="0" lang="en-GB" sz="1800" b="0" i="1" u="none" strike="noStrike" kern="1200" cap="none" spc="0" normalizeH="0" baseline="0" noProof="0" dirty="0">
              <a:ln>
                <a:noFill/>
              </a:ln>
              <a:solidFill>
                <a:srgbClr val="002855"/>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7392BBCB-0360-8FCA-2B05-738C5FEAC70F}"/>
              </a:ext>
            </a:extLst>
          </p:cNvPr>
          <p:cNvSpPr txBox="1"/>
          <p:nvPr/>
        </p:nvSpPr>
        <p:spPr>
          <a:xfrm>
            <a:off x="7890180" y="5074902"/>
            <a:ext cx="1596499" cy="1200329"/>
          </a:xfrm>
          <a:prstGeom prst="rect">
            <a:avLst/>
          </a:prstGeom>
          <a:noFill/>
          <a:ln>
            <a:solidFill>
              <a:schemeClr val="accent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2855"/>
                </a:solidFill>
                <a:effectLst/>
                <a:uLnTx/>
                <a:uFillTx/>
                <a:latin typeface="Calibri" panose="020F0502020204030204"/>
                <a:ea typeface="+mn-ea"/>
                <a:cs typeface="+mn-cs"/>
              </a:rPr>
              <a:t>Referral based – when</a:t>
            </a:r>
            <a:r>
              <a:rPr kumimoji="0" lang="en-US" sz="1800" b="0" i="1" u="none" strike="noStrike" kern="1200" cap="none" spc="0" normalizeH="0" noProof="0" dirty="0">
                <a:ln>
                  <a:noFill/>
                </a:ln>
                <a:solidFill>
                  <a:srgbClr val="002855"/>
                </a:solidFill>
                <a:effectLst/>
                <a:uLnTx/>
                <a:uFillTx/>
                <a:latin typeface="Calibri" panose="020F0502020204030204"/>
                <a:ea typeface="+mn-ea"/>
                <a:cs typeface="+mn-cs"/>
              </a:rPr>
              <a:t> your child </a:t>
            </a:r>
            <a:r>
              <a:rPr kumimoji="0" lang="en-US" sz="1800" b="0" i="1" u="none" strike="noStrike" kern="1200" cap="none" spc="0" normalizeH="0" baseline="0" noProof="0" dirty="0">
                <a:ln>
                  <a:noFill/>
                </a:ln>
                <a:solidFill>
                  <a:srgbClr val="002855"/>
                </a:solidFill>
                <a:effectLst/>
                <a:uLnTx/>
                <a:uFillTx/>
                <a:latin typeface="Calibri" panose="020F0502020204030204"/>
                <a:ea typeface="+mn-ea"/>
                <a:cs typeface="+mn-cs"/>
              </a:rPr>
              <a:t>needs them</a:t>
            </a:r>
            <a:endParaRPr kumimoji="0" lang="en-GB" sz="1800" b="0" i="1" u="none" strike="noStrike" kern="1200" cap="none" spc="0" normalizeH="0" baseline="0" noProof="0" dirty="0">
              <a:ln>
                <a:noFill/>
              </a:ln>
              <a:solidFill>
                <a:srgbClr val="00285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994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B1642-5507-1ED5-198E-5F550CCC8C67}"/>
              </a:ext>
            </a:extLst>
          </p:cNvPr>
          <p:cNvSpPr>
            <a:spLocks noGrp="1"/>
          </p:cNvSpPr>
          <p:nvPr>
            <p:ph type="title"/>
          </p:nvPr>
        </p:nvSpPr>
        <p:spPr/>
        <p:txBody>
          <a:bodyPr/>
          <a:lstStyle/>
          <a:p>
            <a:r>
              <a:rPr lang="en-US" dirty="0"/>
              <a:t>What to do if…</a:t>
            </a:r>
            <a:endParaRPr lang="en-GB" dirty="0"/>
          </a:p>
        </p:txBody>
      </p:sp>
      <p:sp>
        <p:nvSpPr>
          <p:cNvPr id="3" name="Content Placeholder 2">
            <a:extLst>
              <a:ext uri="{FF2B5EF4-FFF2-40B4-BE49-F238E27FC236}">
                <a16:creationId xmlns:a16="http://schemas.microsoft.com/office/drawing/2014/main" id="{60C8215B-11FD-D5B7-A6A3-13E1CBDF7CCD}"/>
              </a:ext>
            </a:extLst>
          </p:cNvPr>
          <p:cNvSpPr>
            <a:spLocks noGrp="1"/>
          </p:cNvSpPr>
          <p:nvPr>
            <p:ph idx="1"/>
          </p:nvPr>
        </p:nvSpPr>
        <p:spPr/>
        <p:txBody>
          <a:bodyPr/>
          <a:lstStyle/>
          <a:p>
            <a:r>
              <a:rPr lang="en-US" sz="2800" i="1" dirty="0"/>
              <a:t>… you have a concern about your child</a:t>
            </a:r>
          </a:p>
          <a:p>
            <a:endParaRPr lang="en-US" dirty="0"/>
          </a:p>
          <a:p>
            <a:r>
              <a:rPr lang="en-US" dirty="0"/>
              <a:t>Contact the main office 01434 610300 or </a:t>
            </a:r>
            <a:r>
              <a:rPr lang="en-US" dirty="0">
                <a:hlinkClick r:id="rId2"/>
              </a:rPr>
              <a:t>admin@qehs.net</a:t>
            </a:r>
            <a:r>
              <a:rPr lang="en-US" dirty="0"/>
              <a:t> and ask for a message to be passed to your child’s </a:t>
            </a:r>
            <a:r>
              <a:rPr lang="en-US" b="1" dirty="0"/>
              <a:t>form tutor</a:t>
            </a:r>
            <a:r>
              <a:rPr lang="en-US" dirty="0"/>
              <a:t>.  The form tutor will then contact you to discuss your concern and actions going forward. </a:t>
            </a:r>
          </a:p>
          <a:p>
            <a:r>
              <a:rPr lang="en-US" dirty="0">
                <a:solidFill>
                  <a:srgbClr val="FF0000"/>
                </a:solidFill>
              </a:rPr>
              <a:t>We request that all staff make contact within 48 hours.  </a:t>
            </a:r>
          </a:p>
          <a:p>
            <a:endParaRPr lang="en-US" dirty="0"/>
          </a:p>
          <a:p>
            <a:endParaRPr lang="en-US" dirty="0"/>
          </a:p>
          <a:p>
            <a:endParaRPr lang="en-GB" dirty="0"/>
          </a:p>
        </p:txBody>
      </p:sp>
      <p:sp>
        <p:nvSpPr>
          <p:cNvPr id="4" name="Footer Placeholder 3">
            <a:extLst>
              <a:ext uri="{FF2B5EF4-FFF2-40B4-BE49-F238E27FC236}">
                <a16:creationId xmlns:a16="http://schemas.microsoft.com/office/drawing/2014/main" id="{3914E746-A39F-EBDB-8D74-2684C0064317}"/>
              </a:ext>
            </a:extLst>
          </p:cNvPr>
          <p:cNvSpPr>
            <a:spLocks noGrp="1"/>
          </p:cNvSpPr>
          <p:nvPr>
            <p:ph type="ftr" sz="quarter" idx="11"/>
          </p:nvPr>
        </p:nvSpPr>
        <p:spPr/>
        <p:txBody>
          <a:bodyPr/>
          <a:lstStyle/>
          <a:p>
            <a:r>
              <a:rPr lang="en-GB" sz="2000"/>
              <a:t>Respect      Engage     Aspire</a:t>
            </a:r>
          </a:p>
        </p:txBody>
      </p:sp>
    </p:spTree>
    <p:extLst>
      <p:ext uri="{BB962C8B-B14F-4D97-AF65-F5344CB8AC3E}">
        <p14:creationId xmlns:p14="http://schemas.microsoft.com/office/powerpoint/2010/main" val="179657354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etrospect">
  <a:themeElements>
    <a:clrScheme name="Custom 8">
      <a:dk1>
        <a:srgbClr val="002855"/>
      </a:dk1>
      <a:lt1>
        <a:sysClr val="window" lastClr="FFFFFF"/>
      </a:lt1>
      <a:dk2>
        <a:srgbClr val="9C8F69"/>
      </a:dk2>
      <a:lt2>
        <a:srgbClr val="D9E0E6"/>
      </a:lt2>
      <a:accent1>
        <a:srgbClr val="9C8F69"/>
      </a:accent1>
      <a:accent2>
        <a:srgbClr val="002855"/>
      </a:accent2>
      <a:accent3>
        <a:srgbClr val="002855"/>
      </a:accent3>
      <a:accent4>
        <a:srgbClr val="9C8F69"/>
      </a:accent4>
      <a:accent5>
        <a:srgbClr val="9C8F69"/>
      </a:accent5>
      <a:accent6>
        <a:srgbClr val="9C8F69"/>
      </a:accent6>
      <a:hlink>
        <a:srgbClr val="0059BF"/>
      </a:hlink>
      <a:folHlink>
        <a:srgbClr val="7F7F7F"/>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C8ECC55272ED459CDBDDDFF04E4D67" ma:contentTypeVersion="36" ma:contentTypeDescription="Create a new document." ma:contentTypeScope="" ma:versionID="8edfd16df10fd27f7e0f451fbfc0e4ab">
  <xsd:schema xmlns:xsd="http://www.w3.org/2001/XMLSchema" xmlns:xs="http://www.w3.org/2001/XMLSchema" xmlns:p="http://schemas.microsoft.com/office/2006/metadata/properties" xmlns:ns3="bc456a5d-18c5-4c19-9caf-f936511ddc7a" xmlns:ns4="6cef5691-52f4-4d70-9250-1f3023faafef" targetNamespace="http://schemas.microsoft.com/office/2006/metadata/properties" ma:root="true" ma:fieldsID="0928e76ed40b26b31aa0acd1377fcfb0" ns3:_="" ns4:_="">
    <xsd:import namespace="bc456a5d-18c5-4c19-9caf-f936511ddc7a"/>
    <xsd:import namespace="6cef5691-52f4-4d70-9250-1f3023faafef"/>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3:LastSharedByUser" minOccurs="0"/>
                <xsd:element ref="ns3:LastSharedByTime" minOccurs="0"/>
                <xsd:element ref="ns4:MediaServiceMetadata" minOccurs="0"/>
                <xsd:element ref="ns4:MediaServiceFastMetadata" minOccurs="0"/>
                <xsd:element ref="ns4:MediaServiceAutoTags" minOccurs="0"/>
                <xsd:element ref="ns4:MediaServiceOCR" minOccurs="0"/>
                <xsd:element ref="ns4:MediaServiceAutoKeyPoints" minOccurs="0"/>
                <xsd:element ref="ns4:MediaServiceKeyPoints" minOccurs="0"/>
                <xsd:element ref="ns4:TeamsChannelId" minOccurs="0"/>
                <xsd:element ref="ns4:Math_Settings" minOccurs="0"/>
                <xsd:element ref="ns4:Templates" minOccurs="0"/>
                <xsd:element ref="ns4:Distribution_Groups" minOccurs="0"/>
                <xsd:element ref="ns4:LMS_Mappings" minOccurs="0"/>
                <xsd:element ref="ns4:Self_Registration_Enabled0" minOccurs="0"/>
                <xsd:element ref="ns4:IsNotebookLocked" minOccurs="0"/>
                <xsd:element ref="ns4:MediaServiceGenerationTime" minOccurs="0"/>
                <xsd:element ref="ns4:MediaServiceEventHashCode" minOccurs="0"/>
                <xsd:element ref="ns4:MediaServiceDateTake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456a5d-18c5-4c19-9caf-f936511ddc7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25" nillable="true" ma:displayName="Last Shared By User" ma:internalName="LastSharedByUser" ma:readOnly="true">
      <xsd:simpleType>
        <xsd:restriction base="dms:Note">
          <xsd:maxLength value="255"/>
        </xsd:restriction>
      </xsd:simpleType>
    </xsd:element>
    <xsd:element name="LastSharedByTime" ma:index="26"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cef5691-52f4-4d70-9250-1f3023faafef"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_Registration_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MediaServiceMetadata" ma:index="27" nillable="true" ma:displayName="MediaServiceMetadata" ma:description="" ma:hidden="true" ma:internalName="MediaServiceMetadata" ma:readOnly="true">
      <xsd:simpleType>
        <xsd:restriction base="dms:Note"/>
      </xsd:simpleType>
    </xsd:element>
    <xsd:element name="MediaServiceFastMetadata" ma:index="28" nillable="true" ma:displayName="MediaServiceFastMetadata" ma:description="" ma:hidden="true" ma:internalName="MediaServiceFastMetadata" ma:readOnly="true">
      <xsd:simpleType>
        <xsd:restriction base="dms:Note"/>
      </xsd:simpleType>
    </xsd:element>
    <xsd:element name="MediaServiceAutoTags" ma:index="29" nillable="true" ma:displayName="MediaServiceAutoTags" ma:internalName="MediaServiceAutoTags" ma:readOnly="true">
      <xsd:simpleType>
        <xsd:restriction base="dms:Text"/>
      </xsd:simpleType>
    </xsd:element>
    <xsd:element name="MediaServiceOCR" ma:index="30" nillable="true" ma:displayName="MediaServiceOCR" ma:internalName="MediaServiceOCR" ma:readOnly="true">
      <xsd:simpleType>
        <xsd:restriction base="dms:Note">
          <xsd:maxLength value="255"/>
        </xsd:restriction>
      </xsd:simpleType>
    </xsd:element>
    <xsd:element name="MediaServiceAutoKeyPoints" ma:index="31" nillable="true" ma:displayName="MediaServiceAutoKeyPoints" ma:hidden="true" ma:internalName="MediaServiceAutoKeyPoints" ma:readOnly="true">
      <xsd:simpleType>
        <xsd:restriction base="dms:Note"/>
      </xsd:simpleType>
    </xsd:element>
    <xsd:element name="MediaServiceKeyPoints" ma:index="32" nillable="true" ma:displayName="KeyPoints" ma:internalName="MediaServiceKeyPoints" ma:readOnly="true">
      <xsd:simpleType>
        <xsd:restriction base="dms:Note">
          <xsd:maxLength value="255"/>
        </xsd:restriction>
      </xsd:simpleType>
    </xsd:element>
    <xsd:element name="TeamsChannelId" ma:index="33" nillable="true" ma:displayName="Teams Channel Id" ma:internalName="TeamsChannelId">
      <xsd:simpleType>
        <xsd:restriction base="dms:Text"/>
      </xsd:simpleType>
    </xsd:element>
    <xsd:element name="Math_Settings" ma:index="34" nillable="true" ma:displayName="Math Settings" ma:internalName="Math_Settings">
      <xsd:simpleType>
        <xsd:restriction base="dms:Text"/>
      </xsd:simpleType>
    </xsd:element>
    <xsd:element name="Templates" ma:index="35" nillable="true" ma:displayName="Templates" ma:internalName="Templates">
      <xsd:simpleType>
        <xsd:restriction base="dms:Note">
          <xsd:maxLength value="255"/>
        </xsd:restriction>
      </xsd:simpleType>
    </xsd:element>
    <xsd:element name="Distribution_Groups" ma:index="36" nillable="true" ma:displayName="Distribution Groups" ma:internalName="Distribution_Groups">
      <xsd:simpleType>
        <xsd:restriction base="dms:Note">
          <xsd:maxLength value="255"/>
        </xsd:restriction>
      </xsd:simpleType>
    </xsd:element>
    <xsd:element name="LMS_Mappings" ma:index="37" nillable="true" ma:displayName="LMS Mappings" ma:internalName="LMS_Mappings">
      <xsd:simpleType>
        <xsd:restriction base="dms:Note">
          <xsd:maxLength value="255"/>
        </xsd:restriction>
      </xsd:simpleType>
    </xsd:element>
    <xsd:element name="Self_Registration_Enabled0" ma:index="38" nillable="true" ma:displayName="Self Registration Enabled" ma:internalName="Self_Registration_Enabled0">
      <xsd:simpleType>
        <xsd:restriction base="dms:Boolean"/>
      </xsd:simpleType>
    </xsd:element>
    <xsd:element name="IsNotebookLocked" ma:index="39" nillable="true" ma:displayName="Is Notebook Locked" ma:internalName="IsNotebookLocked">
      <xsd:simpleType>
        <xsd:restriction base="dms:Boolean"/>
      </xsd:simpleType>
    </xsd:element>
    <xsd:element name="MediaServiceGenerationTime" ma:index="40" nillable="true" ma:displayName="MediaServiceGenerationTime" ma:hidden="true" ma:internalName="MediaServiceGenerationTime" ma:readOnly="true">
      <xsd:simpleType>
        <xsd:restriction base="dms:Text"/>
      </xsd:simpleType>
    </xsd:element>
    <xsd:element name="MediaServiceEventHashCode" ma:index="41" nillable="true" ma:displayName="MediaServiceEventHashCode" ma:hidden="true" ma:internalName="MediaServiceEventHashCode" ma:readOnly="true">
      <xsd:simpleType>
        <xsd:restriction base="dms:Text"/>
      </xsd:simpleType>
    </xsd:element>
    <xsd:element name="MediaServiceDateTaken" ma:index="42" nillable="true" ma:displayName="MediaServiceDateTaken" ma:hidden="true" ma:internalName="MediaServiceDateTaken" ma:readOnly="true">
      <xsd:simpleType>
        <xsd:restriction base="dms:Text"/>
      </xsd:simpleType>
    </xsd:element>
    <xsd:element name="MediaLengthInSeconds" ma:index="4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nvited_Students xmlns="6cef5691-52f4-4d70-9250-1f3023faafef" xsi:nil="true"/>
    <TeamsChannelId xmlns="6cef5691-52f4-4d70-9250-1f3023faafef" xsi:nil="true"/>
    <FolderType xmlns="6cef5691-52f4-4d70-9250-1f3023faafef" xsi:nil="true"/>
    <Has_Teacher_Only_SectionGroup xmlns="6cef5691-52f4-4d70-9250-1f3023faafef" xsi:nil="true"/>
    <Templates xmlns="6cef5691-52f4-4d70-9250-1f3023faafef" xsi:nil="true"/>
    <Teachers xmlns="6cef5691-52f4-4d70-9250-1f3023faafef">
      <UserInfo>
        <DisplayName/>
        <AccountId xsi:nil="true"/>
        <AccountType/>
      </UserInfo>
    </Teachers>
    <Distribution_Groups xmlns="6cef5691-52f4-4d70-9250-1f3023faafef" xsi:nil="true"/>
    <Self_Registration_Enabled xmlns="6cef5691-52f4-4d70-9250-1f3023faafef" xsi:nil="true"/>
    <LMS_Mappings xmlns="6cef5691-52f4-4d70-9250-1f3023faafef" xsi:nil="true"/>
    <CultureName xmlns="6cef5691-52f4-4d70-9250-1f3023faafef" xsi:nil="true"/>
    <Self_Registration_Enabled0 xmlns="6cef5691-52f4-4d70-9250-1f3023faafef" xsi:nil="true"/>
    <DefaultSectionNames xmlns="6cef5691-52f4-4d70-9250-1f3023faafef" xsi:nil="true"/>
    <AppVersion xmlns="6cef5691-52f4-4d70-9250-1f3023faafef" xsi:nil="true"/>
    <NotebookType xmlns="6cef5691-52f4-4d70-9250-1f3023faafef" xsi:nil="true"/>
    <Students xmlns="6cef5691-52f4-4d70-9250-1f3023faafef">
      <UserInfo>
        <DisplayName/>
        <AccountId xsi:nil="true"/>
        <AccountType/>
      </UserInfo>
    </Students>
    <Student_Groups xmlns="6cef5691-52f4-4d70-9250-1f3023faafef">
      <UserInfo>
        <DisplayName/>
        <AccountId xsi:nil="true"/>
        <AccountType/>
      </UserInfo>
    </Student_Groups>
    <Is_Collaboration_Space_Locked xmlns="6cef5691-52f4-4d70-9250-1f3023faafef" xsi:nil="true"/>
    <Invited_Teachers xmlns="6cef5691-52f4-4d70-9250-1f3023faafef" xsi:nil="true"/>
    <IsNotebookLocked xmlns="6cef5691-52f4-4d70-9250-1f3023faafef" xsi:nil="true"/>
    <Owner xmlns="6cef5691-52f4-4d70-9250-1f3023faafef">
      <UserInfo>
        <DisplayName/>
        <AccountId xsi:nil="true"/>
        <AccountType/>
      </UserInfo>
    </Owner>
    <Math_Settings xmlns="6cef5691-52f4-4d70-9250-1f3023faafe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E5BF95-7DD9-4DEE-A7AB-9BBFFBEB6C8F}">
  <ds:schemaRefs>
    <ds:schemaRef ds:uri="6cef5691-52f4-4d70-9250-1f3023faafef"/>
    <ds:schemaRef ds:uri="bc456a5d-18c5-4c19-9caf-f936511ddc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DE17FC9-11A4-488C-A733-59976BEFED41}">
  <ds:schemaRefs>
    <ds:schemaRef ds:uri="http://purl.org/dc/elements/1.1/"/>
    <ds:schemaRef ds:uri="http://purl.org/dc/dcmitype/"/>
    <ds:schemaRef ds:uri="http://schemas.openxmlformats.org/package/2006/metadata/core-properties"/>
    <ds:schemaRef ds:uri="http://www.w3.org/XML/1998/namespace"/>
    <ds:schemaRef ds:uri="http://schemas.microsoft.com/office/infopath/2007/PartnerControls"/>
    <ds:schemaRef ds:uri="6cef5691-52f4-4d70-9250-1f3023faafef"/>
    <ds:schemaRef ds:uri="http://schemas.microsoft.com/office/2006/documentManagement/types"/>
    <ds:schemaRef ds:uri="bc456a5d-18c5-4c19-9caf-f936511ddc7a"/>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EDF052DB-CB7E-4408-9FF6-62F8BF65D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3815</TotalTime>
  <Words>1654</Words>
  <Application>Microsoft Office PowerPoint</Application>
  <PresentationFormat>Widescreen</PresentationFormat>
  <Paragraphs>236</Paragraphs>
  <Slides>30</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Arial</vt:lpstr>
      <vt:lpstr>Avenir Next LT Pro</vt:lpstr>
      <vt:lpstr>Avenir Next LT Pro Light</vt:lpstr>
      <vt:lpstr>Calibri</vt:lpstr>
      <vt:lpstr>Calibri Light</vt:lpstr>
      <vt:lpstr>Garamond</vt:lpstr>
      <vt:lpstr>Times New Roman</vt:lpstr>
      <vt:lpstr>Retrospect</vt:lpstr>
      <vt:lpstr>SavonVTI</vt:lpstr>
      <vt:lpstr>   Welcome to QEHS</vt:lpstr>
      <vt:lpstr>QE Leadership Team</vt:lpstr>
      <vt:lpstr>Our Ethos</vt:lpstr>
      <vt:lpstr>Our ambition</vt:lpstr>
      <vt:lpstr>Our students</vt:lpstr>
      <vt:lpstr>   Standards and Support </vt:lpstr>
      <vt:lpstr>Who am I?</vt:lpstr>
      <vt:lpstr>Your Child’s Support Network </vt:lpstr>
      <vt:lpstr>What to do if…</vt:lpstr>
      <vt:lpstr>Behaviour Policy</vt:lpstr>
      <vt:lpstr>PowerPoint Presentation</vt:lpstr>
      <vt:lpstr>PowerPoint Presentation</vt:lpstr>
      <vt:lpstr>PowerPoint Presentation</vt:lpstr>
      <vt:lpstr>Reward Store!</vt:lpstr>
      <vt:lpstr>Attendance </vt:lpstr>
      <vt:lpstr>Attendance </vt:lpstr>
      <vt:lpstr>Thank You </vt:lpstr>
      <vt:lpstr>   Extra-curricular activities</vt:lpstr>
      <vt:lpstr>Extra-curricular activities</vt:lpstr>
      <vt:lpstr>Students that take part in extra-curricular activities</vt:lpstr>
      <vt:lpstr>Extra-curricular activities </vt:lpstr>
      <vt:lpstr>   Y9 Student Support  </vt:lpstr>
      <vt:lpstr>Learning Latin</vt:lpstr>
      <vt:lpstr>PowerPoint Presentation</vt:lpstr>
      <vt:lpstr>PowerPoint Presentation</vt:lpstr>
      <vt:lpstr>PowerPoint Presentation</vt:lpstr>
      <vt:lpstr>The “official” answers</vt:lpstr>
      <vt:lpstr>But the main pupil-answer:</vt:lpstr>
      <vt:lpstr>Hadrian Learning Trust: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Snook</dc:creator>
  <cp:lastModifiedBy>Lucy Dryden</cp:lastModifiedBy>
  <cp:revision>25</cp:revision>
  <dcterms:created xsi:type="dcterms:W3CDTF">2021-06-21T08:42:08Z</dcterms:created>
  <dcterms:modified xsi:type="dcterms:W3CDTF">2022-08-31T11:29:26Z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0x0101007BC8ECC55272ED459CDBDDDFF04E4D67</vt:lpwstr>
  </property>
</Properties>
</file>