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4"/>
    <p:sldMasterId id="2147483861" r:id="rId5"/>
  </p:sldMasterIdLst>
  <p:notesMasterIdLst>
    <p:notesMasterId r:id="rId16"/>
  </p:notesMasterIdLst>
  <p:handoutMasterIdLst>
    <p:handoutMasterId r:id="rId17"/>
  </p:handoutMasterIdLst>
  <p:sldIdLst>
    <p:sldId id="383" r:id="rId6"/>
    <p:sldId id="463" r:id="rId7"/>
    <p:sldId id="459" r:id="rId8"/>
    <p:sldId id="262" r:id="rId9"/>
    <p:sldId id="398" r:id="rId10"/>
    <p:sldId id="283" r:id="rId11"/>
    <p:sldId id="396" r:id="rId12"/>
    <p:sldId id="367" r:id="rId13"/>
    <p:sldId id="391" r:id="rId14"/>
    <p:sldId id="458" r:id="rId15"/>
  </p:sldIdLst>
  <p:sldSz cx="12192000" cy="6858000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 userDrawn="1">
          <p15:clr>
            <a:srgbClr val="A4A3A4"/>
          </p15:clr>
        </p15:guide>
        <p15:guide id="2" orient="horz" pos="981" userDrawn="1">
          <p15:clr>
            <a:srgbClr val="A4A3A4"/>
          </p15:clr>
        </p15:guide>
        <p15:guide id="3" orient="horz" pos="3952" userDrawn="1">
          <p15:clr>
            <a:srgbClr val="A4A3A4"/>
          </p15:clr>
        </p15:guide>
        <p15:guide id="4" orient="horz" pos="232" userDrawn="1">
          <p15:clr>
            <a:srgbClr val="A4A3A4"/>
          </p15:clr>
        </p15:guide>
        <p15:guide id="5" pos="301" userDrawn="1">
          <p15:clr>
            <a:srgbClr val="A4A3A4"/>
          </p15:clr>
        </p15:guide>
        <p15:guide id="6" pos="7379" userDrawn="1">
          <p15:clr>
            <a:srgbClr val="A4A3A4"/>
          </p15:clr>
        </p15:guide>
        <p15:guide id="7" pos="3921" userDrawn="1">
          <p15:clr>
            <a:srgbClr val="A4A3A4"/>
          </p15:clr>
        </p15:guide>
        <p15:guide id="8" pos="3759" userDrawn="1">
          <p15:clr>
            <a:srgbClr val="A4A3A4"/>
          </p15:clr>
        </p15:guide>
        <p15:guide id="9" orient="horz" pos="414" userDrawn="1">
          <p15:clr>
            <a:srgbClr val="A4A3A4"/>
          </p15:clr>
        </p15:guide>
        <p15:guide id="10" pos="55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268FDB-65FA-98D8-4FC6-2038EB05F89B}" name="Lucy Springett" initials="LS" userId="S::Lucy@amazingapprenticeships.com::f806fb44-b947-4308-bf88-f77b9d76422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52A0"/>
    <a:srgbClr val="007031"/>
    <a:srgbClr val="2F8FD1"/>
    <a:srgbClr val="99CCFF"/>
    <a:srgbClr val="FA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54" autoAdjust="0"/>
    <p:restoredTop sz="88930" autoAdjust="0"/>
  </p:normalViewPr>
  <p:slideViewPr>
    <p:cSldViewPr showGuides="1">
      <p:cViewPr varScale="1">
        <p:scale>
          <a:sx n="73" d="100"/>
          <a:sy n="73" d="100"/>
        </p:scale>
        <p:origin x="773" y="67"/>
      </p:cViewPr>
      <p:guideLst>
        <p:guide orient="horz" pos="4088"/>
        <p:guide orient="horz" pos="981"/>
        <p:guide orient="horz" pos="3952"/>
        <p:guide orient="horz" pos="232"/>
        <p:guide pos="301"/>
        <p:guide pos="7379"/>
        <p:guide pos="3921"/>
        <p:guide pos="3759"/>
        <p:guide orient="horz" pos="414"/>
        <p:guide pos="55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-2862" y="-102"/>
      </p:cViewPr>
      <p:guideLst>
        <p:guide orient="horz" pos="312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687" tIns="45843" rIns="91687" bIns="4584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687" tIns="45843" rIns="91687" bIns="45843" rtlCol="0"/>
          <a:lstStyle>
            <a:lvl1pPr algn="r">
              <a:defRPr sz="1200"/>
            </a:lvl1pPr>
          </a:lstStyle>
          <a:p>
            <a:fld id="{410602E5-DB60-48CF-A881-9CE7EAEFF443}" type="datetimeFigureOut">
              <a:rPr lang="en-GB" smtClean="0"/>
              <a:pPr/>
              <a:t>23/11/2022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6332"/>
          </a:xfrm>
          <a:prstGeom prst="rect">
            <a:avLst/>
          </a:prstGeom>
        </p:spPr>
        <p:txBody>
          <a:bodyPr vert="horz" lIns="91687" tIns="45843" rIns="91687" bIns="4584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6332"/>
          </a:xfrm>
          <a:prstGeom prst="rect">
            <a:avLst/>
          </a:prstGeom>
        </p:spPr>
        <p:txBody>
          <a:bodyPr vert="horz" lIns="91687" tIns="45843" rIns="91687" bIns="45843" rtlCol="0" anchor="b"/>
          <a:lstStyle>
            <a:lvl1pPr algn="r">
              <a:defRPr sz="1200"/>
            </a:lvl1pPr>
          </a:lstStyle>
          <a:p>
            <a:fld id="{3DAAA526-672E-4DD3-A394-6BDB0AB7B5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868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687" tIns="45843" rIns="91687" bIns="4584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687" tIns="45843" rIns="91687" bIns="45843" rtlCol="0"/>
          <a:lstStyle>
            <a:lvl1pPr algn="r">
              <a:defRPr sz="1200"/>
            </a:lvl1pPr>
          </a:lstStyle>
          <a:p>
            <a:fld id="{85081705-EF38-4D8E-BF85-73828A7893F4}" type="datetimeFigureOut">
              <a:rPr lang="en-GB" smtClean="0"/>
              <a:pPr/>
              <a:t>23/11/2022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87" tIns="45843" rIns="91687" bIns="4584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15154"/>
            <a:ext cx="5486400" cy="4466987"/>
          </a:xfrm>
          <a:prstGeom prst="rect">
            <a:avLst/>
          </a:prstGeom>
        </p:spPr>
        <p:txBody>
          <a:bodyPr vert="horz" lIns="91687" tIns="45843" rIns="91687" bIns="4584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6332"/>
          </a:xfrm>
          <a:prstGeom prst="rect">
            <a:avLst/>
          </a:prstGeom>
        </p:spPr>
        <p:txBody>
          <a:bodyPr vert="horz" lIns="91687" tIns="45843" rIns="91687" bIns="4584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6332"/>
          </a:xfrm>
          <a:prstGeom prst="rect">
            <a:avLst/>
          </a:prstGeom>
        </p:spPr>
        <p:txBody>
          <a:bodyPr vert="horz" lIns="91687" tIns="45843" rIns="91687" bIns="45843" rtlCol="0" anchor="b"/>
          <a:lstStyle>
            <a:lvl1pPr algn="r">
              <a:defRPr sz="1200"/>
            </a:lvl1pPr>
          </a:lstStyle>
          <a:p>
            <a:fld id="{0365A29D-C0B9-41C6-BEC0-29DFAAEEA4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9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6869">
              <a:defRPr/>
            </a:pPr>
            <a:fld id="{0365A29D-C0B9-41C6-BEC0-29DFAAEEA45B}" type="slidenum">
              <a:rPr lang="en-GB">
                <a:solidFill>
                  <a:prstClr val="black"/>
                </a:solidFill>
                <a:latin typeface="Calibri"/>
              </a:rPr>
              <a:pPr defTabSz="916869">
                <a:defRPr/>
              </a:pPr>
              <a:t>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990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Apprenticeship Support and Knowledge in Schools (ASK)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65A29D-C0B9-41C6-BEC0-29DFAAEEA45B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294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5A29D-C0B9-41C6-BEC0-29DFAAEEA45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08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5A29D-C0B9-41C6-BEC0-29DFAAEEA45B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27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05F26-C9CD-4BFE-BE5E-69BB28F8283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7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6869">
              <a:defRPr/>
            </a:pPr>
            <a:fld id="{A6AF8213-08AA-4A42-BD7E-4CC9E6DE6257}" type="slidenum">
              <a:rPr lang="en-US">
                <a:solidFill>
                  <a:prstClr val="black"/>
                </a:solidFill>
                <a:latin typeface="Calibri"/>
              </a:rPr>
              <a:pPr defTabSz="916869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502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800" b="0" baseline="0" dirty="0"/>
              <a:t>This slide shows a range of vacancies that I could find.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800" b="0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800" b="0" baseline="0" dirty="0"/>
              <a:t>You will notice that they all have different closing dates – this is one big difference to applying for university.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altLang="en-US" sz="800" b="0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800" b="0" baseline="0" dirty="0"/>
              <a:t>If you do see a closing date, it’s important that you don’t wait until the very end to submit your application. We are now finding from talking to employers, if they receive a huge number of applications, they may decide to close the application window early.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800" b="0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800" b="0" baseline="0" dirty="0"/>
              <a:t>You will also notice the range of different salaries too – this is because employers can decide what to pay (as long as it meets the national minimum wage for apprentices of £4.81)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800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sz="800" b="1" baseline="0" dirty="0"/>
              <a:t>Presenter notes: It might be useful to have the find an apprenticeship website open to show them current examples and what the site looks like.  This is also relevant for the next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800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6869">
              <a:defRPr/>
            </a:pPr>
            <a:fld id="{BD8E8F90-17F0-4D04-B5A9-AA42A83F34C8}" type="slidenum">
              <a:rPr lang="en-GB">
                <a:solidFill>
                  <a:prstClr val="black"/>
                </a:solidFill>
                <a:latin typeface="Calibri"/>
              </a:rPr>
              <a:pPr defTabSz="916869">
                <a:defRPr/>
              </a:pPr>
              <a:t>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250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913" indent="-171913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6869">
              <a:defRPr/>
            </a:pPr>
            <a:fld id="{A6AF8213-08AA-4A42-BD7E-4CC9E6DE6257}" type="slidenum">
              <a:rPr lang="en-US">
                <a:solidFill>
                  <a:prstClr val="black"/>
                </a:solidFill>
                <a:latin typeface="Calibri"/>
              </a:rPr>
              <a:pPr defTabSz="916869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355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6869">
              <a:defRPr/>
            </a:pPr>
            <a:fld id="{A6AF8213-08AA-4A42-BD7E-4CC9E6DE6257}" type="slidenum">
              <a:rPr lang="en-US">
                <a:solidFill>
                  <a:prstClr val="black"/>
                </a:solidFill>
                <a:latin typeface="Calibri"/>
              </a:rPr>
              <a:pPr defTabSz="916869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1456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6869">
              <a:defRPr/>
            </a:pPr>
            <a:fld id="{A6AF8213-08AA-4A42-BD7E-4CC9E6DE6257}" type="slidenum">
              <a:rPr lang="en-US">
                <a:solidFill>
                  <a:prstClr val="black"/>
                </a:solidFill>
                <a:latin typeface="Calibri"/>
              </a:rPr>
              <a:pPr defTabSz="916869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083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25BAC-6B0B-4DA8-8C1B-96CFCC57D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5E2C4F-972D-4EE8-B061-5E0CD2A41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536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75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041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491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9041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682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76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578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4934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0033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310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37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06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587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96E83E-6D83-4395-8329-FD3E12CA78B8}"/>
              </a:ext>
            </a:extLst>
          </p:cNvPr>
          <p:cNvSpPr/>
          <p:nvPr userDrawn="1"/>
        </p:nvSpPr>
        <p:spPr>
          <a:xfrm>
            <a:off x="0" y="6720318"/>
            <a:ext cx="12192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972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9EF0-32B5-4DFE-8809-666196762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28D5F-5C05-4FF1-A492-2FCD6BC1E5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99CCB-0680-40AF-B3D7-7730792F0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50AD-5A7A-47CE-9813-2A5CC7D91CDD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0A1B4-8794-4B9E-9B0E-D2097A0C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0E39-D899-4F51-BD7F-69AE33A3F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A8F9-EA96-49CF-A6DE-18E797438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64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1E98-6A2A-4A18-9116-0243F900C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4814A-DC04-4157-BCC5-42DB3F560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59661-87F2-45C6-81F8-5A0E8FA9A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50AD-5A7A-47CE-9813-2A5CC7D91CDD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CE869-131C-4832-AFDC-CFD0EFCA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6A545-8841-42B1-9E5B-61DEDA348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A8F9-EA96-49CF-A6DE-18E797438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029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E9DE8-7338-4601-A1B8-6CD419A03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3E68E-F969-4EE0-8EF6-ECA0DD5AD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87CED-BA97-40C2-B09D-7823D1F34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50AD-5A7A-47CE-9813-2A5CC7D91CDD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857C8-8711-4DF7-8336-92FE5D17C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123D8-DDCF-4E7F-8DAC-8B58FB70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A8F9-EA96-49CF-A6DE-18E797438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035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1F450-EF13-48FD-A01C-C42FFCCC2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76614-9786-4FE6-BAE6-DD88CD16C6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75566-044D-4B73-8B2F-15AD6F37A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552CF-EEA5-4566-8342-615D5F6F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50AD-5A7A-47CE-9813-2A5CC7D91CDD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AD985-402F-4415-B8B2-E7863F3D2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2735F-456D-4CA7-9A67-084DFA9A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A8F9-EA96-49CF-A6DE-18E797438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133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3D749-2E79-442A-ACC8-281A62D8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CB671-BA92-448D-9487-590A7324E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ED5F9-1D5C-41E5-9B91-2C7BB7841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72C04-0C6F-4C6E-9469-DF74A6FF77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B95B98-52A5-427D-BF2E-EB4A1E5889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90B0F9-338E-4580-A1F9-14FB1712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50AD-5A7A-47CE-9813-2A5CC7D91CDD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2ECFFD-1FB1-433E-8722-7BEA4D13D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64D74A-7005-498B-BEE9-0B82205C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A8F9-EA96-49CF-A6DE-18E797438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889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C7B5F-6FB0-45CD-AEAC-1FA47041D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1189B2-810C-460F-8FFA-0A85269A0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50AD-5A7A-47CE-9813-2A5CC7D91CDD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097987-AC7E-42C9-A674-B1DD4028C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1F305-9AA9-4D19-864C-AAE317D5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A8F9-EA96-49CF-A6DE-18E797438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633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17D75D-5D76-4EDE-90E0-1F2A4C2D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50AD-5A7A-47CE-9813-2A5CC7D91CDD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D461E5-696F-4D9B-98FD-7904FA35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8C166-BC35-4103-ACA4-F2548C89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A8F9-EA96-49CF-A6DE-18E797438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83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2978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E9CF2-E5A8-4E12-AC36-14C2F282F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7A93D-14C1-42EE-B53E-41515605C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37F0F-FFD1-41D2-9D23-07C6FA32E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D25AB-07CF-4A06-8194-51FCBD6EC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50AD-5A7A-47CE-9813-2A5CC7D91CDD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50BA7-77CE-439C-B803-C43CAB951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D7197-23C4-4643-BBAE-6118F100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A8F9-EA96-49CF-A6DE-18E797438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679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C177C-D7B8-41C6-95C8-2DA9585A2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5445F-468B-4E7A-8FDF-9B25CCA15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C96D7-9015-4AEA-B923-51E931B71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A7930-2A82-4069-B88A-65C71239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50AD-5A7A-47CE-9813-2A5CC7D91CDD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CBFF0-1C5A-4F43-932D-46D309E09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425EC-5ED2-47E1-BC96-0F5F746B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A8F9-EA96-49CF-A6DE-18E797438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725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9CFB0-12C1-4F19-B8C9-16C403080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EC0641-3303-45A8-8B16-07517BFDC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B9973-FD62-4717-A57D-57C1DC2E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50AD-5A7A-47CE-9813-2A5CC7D91CDD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27FBB-DB05-44C7-A0DF-025477CF6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D3741-C751-4BED-B7C7-95EBC3196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A8F9-EA96-49CF-A6DE-18E797438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369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F2C709-9D5D-4C5A-8529-39B1D8FC4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55CBF-371F-4298-B4A9-9F9B5B50E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2F267-2203-4BCE-96BF-E959CC0BB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50AD-5A7A-47CE-9813-2A5CC7D91CDD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D64F0-D77C-4FD9-B628-FA1896237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2BD63-8BDB-4A03-83F4-35916CE9F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A8F9-EA96-49CF-A6DE-18E797438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51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550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941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63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61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8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129E-D537-4220-A884-56AB74B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289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376587" y="6492874"/>
            <a:ext cx="336037" cy="367200"/>
          </a:xfrm>
          <a:prstGeom prst="rect">
            <a:avLst/>
          </a:prstGeom>
        </p:spPr>
        <p:txBody>
          <a:bodyPr vert="horz" lIns="0" tIns="36000" rIns="0" bIns="0" rtlCol="0" anchor="t" anchorCtr="0"/>
          <a:lstStyle>
            <a:lvl1pPr marL="0" algn="r" defTabSz="914400" rtl="0" eaLnBrk="1" latinLnBrk="0" hangingPunct="1">
              <a:defRPr lang="en-GB" sz="1000" b="0" kern="120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346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6" r:id="rId19"/>
    <p:sldLayoutId id="2147483819" r:id="rId20"/>
    <p:sldLayoutId id="2147483706" r:id="rId21"/>
    <p:sldLayoutId id="2147483799" r:id="rId2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763" indent="0" algn="l" defTabSz="914400" rtl="0" eaLnBrk="1" latinLnBrk="0" hangingPunct="1">
        <a:spcBef>
          <a:spcPts val="0"/>
        </a:spcBef>
        <a:buFont typeface="Arial" pitchFamily="34" charset="0"/>
        <a:buNone/>
        <a:defRPr sz="1800" b="1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3175" indent="0" algn="l" defTabSz="914400" rtl="0" eaLnBrk="1" latinLnBrk="0" hangingPunct="1">
        <a:spcBef>
          <a:spcPts val="0"/>
        </a:spcBef>
        <a:buFont typeface="Lucida Grande"/>
        <a:buNone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Calibri" panose="020F0502020204030204" pitchFamily="34" charset="0"/>
        <a:buChar char="–"/>
        <a:tabLst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72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108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4BB241-72F4-4726-ACF5-88222661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7A7B0-A9BE-41A6-8FD0-2ED4861EF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64437-8F30-4C54-903B-F8A6B07FF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E50AD-5A7A-47CE-9813-2A5CC7D91CDD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EB80D-4AD4-4FC3-B5F3-39805744D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55DBA-FCE7-4B9B-AA1F-DC7A3845D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AA8F9-EA96-49CF-A6DE-18E797438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35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audio" Target="../media/media5.m4a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microsoft.com/office/2007/relationships/media" Target="../media/media5.m4a"/><Relationship Id="rId16" Type="http://schemas.openxmlformats.org/officeDocument/2006/relationships/image" Target="../media/image18.svg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25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CF8BC3-91AE-4E98-BC01-F9FE425DC07C}"/>
              </a:ext>
            </a:extLst>
          </p:cNvPr>
          <p:cNvSpPr/>
          <p:nvPr/>
        </p:nvSpPr>
        <p:spPr>
          <a:xfrm>
            <a:off x="1699361" y="1587860"/>
            <a:ext cx="8793272" cy="2943617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9876013-7B85-D568-BEA0-74203208A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5ABDBD9-31BE-FEA3-7C3D-BFF988006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65"/>
    </mc:Choice>
    <mc:Fallback xmlns="">
      <p:transition spd="slow" advTm="39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CE59B3FD-8729-3277-6A9C-0064853CF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DA0232-837F-8829-F3A5-14682DDA6441}"/>
              </a:ext>
            </a:extLst>
          </p:cNvPr>
          <p:cNvSpPr txBox="1"/>
          <p:nvPr/>
        </p:nvSpPr>
        <p:spPr>
          <a:xfrm>
            <a:off x="191344" y="436510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Amazing Apprenticeships website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A967A-3E9E-5ECB-F1E9-24AF6CA8BB89}"/>
              </a:ext>
            </a:extLst>
          </p:cNvPr>
          <p:cNvSpPr txBox="1"/>
          <p:nvPr/>
        </p:nvSpPr>
        <p:spPr>
          <a:xfrm>
            <a:off x="3143672" y="4360749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Guide to apprenticeships: Parents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2820F-9FC4-FEA9-1178-F446ADA0A959}"/>
              </a:ext>
            </a:extLst>
          </p:cNvPr>
          <p:cNvSpPr txBox="1"/>
          <p:nvPr/>
        </p:nvSpPr>
        <p:spPr>
          <a:xfrm>
            <a:off x="6124763" y="4360749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Parent Perspective Podcast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34E84D-E736-8AC4-66BD-9FC08541179E}"/>
              </a:ext>
            </a:extLst>
          </p:cNvPr>
          <p:cNvSpPr txBox="1"/>
          <p:nvPr/>
        </p:nvSpPr>
        <p:spPr>
          <a:xfrm>
            <a:off x="9336360" y="429309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Workshops and webinars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2CBA30A-E875-35CA-C40E-D29B5C957A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2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80"/>
    </mc:Choice>
    <mc:Fallback xmlns="">
      <p:transition spd="slow" advTm="39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E40696C-F561-DE2B-D013-C6052CC093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7A6BD7-4A1F-B2A0-385D-E978858923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17626" r="16335" b="-175"/>
          <a:stretch/>
        </p:blipFill>
        <p:spPr>
          <a:xfrm>
            <a:off x="1631504" y="1013246"/>
            <a:ext cx="8424936" cy="58102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6909C4-3D44-3262-7486-73BDC4CAC63E}"/>
              </a:ext>
            </a:extLst>
          </p:cNvPr>
          <p:cNvSpPr txBox="1"/>
          <p:nvPr/>
        </p:nvSpPr>
        <p:spPr>
          <a:xfrm>
            <a:off x="7635012" y="1990581"/>
            <a:ext cx="22682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b="1" dirty="0"/>
              <a:t>Intermediate – degree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563D6C-7B24-FBA5-EC97-4364CFACB8DD}"/>
              </a:ext>
            </a:extLst>
          </p:cNvPr>
          <p:cNvSpPr txBox="1"/>
          <p:nvPr/>
        </p:nvSpPr>
        <p:spPr>
          <a:xfrm>
            <a:off x="2280944" y="2188909"/>
            <a:ext cx="147135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Employed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B81907-7107-4B26-F36A-882FB429F253}"/>
              </a:ext>
            </a:extLst>
          </p:cNvPr>
          <p:cNvSpPr txBox="1"/>
          <p:nvPr/>
        </p:nvSpPr>
        <p:spPr>
          <a:xfrm>
            <a:off x="2164565" y="4057068"/>
            <a:ext cx="170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Paid a </a:t>
            </a:r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salary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384C46-B1B7-F724-1EA1-7F5FFD983B00}"/>
              </a:ext>
            </a:extLst>
          </p:cNvPr>
          <p:cNvSpPr txBox="1"/>
          <p:nvPr/>
        </p:nvSpPr>
        <p:spPr>
          <a:xfrm>
            <a:off x="2280944" y="5940616"/>
            <a:ext cx="147135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AC2A36-A8D5-8001-3DE7-E3E0ED25C6DB}"/>
              </a:ext>
            </a:extLst>
          </p:cNvPr>
          <p:cNvSpPr txBox="1"/>
          <p:nvPr/>
        </p:nvSpPr>
        <p:spPr>
          <a:xfrm>
            <a:off x="5135139" y="2192883"/>
            <a:ext cx="147135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Off the job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A7C95B-99CE-CE12-87B5-A5159B2562C7}"/>
              </a:ext>
            </a:extLst>
          </p:cNvPr>
          <p:cNvSpPr txBox="1"/>
          <p:nvPr/>
        </p:nvSpPr>
        <p:spPr>
          <a:xfrm>
            <a:off x="4766607" y="4080151"/>
            <a:ext cx="22084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b="1">
                <a:latin typeface="Arial" panose="020B0604020202020204" pitchFamily="34" charset="0"/>
                <a:cs typeface="Arial" panose="020B0604020202020204" pitchFamily="34" charset="0"/>
              </a:rPr>
              <a:t>Typically 1-6 years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0F0CCE-AA8B-D001-AC02-2E4F719408DF}"/>
              </a:ext>
            </a:extLst>
          </p:cNvPr>
          <p:cNvSpPr txBox="1"/>
          <p:nvPr/>
        </p:nvSpPr>
        <p:spPr>
          <a:xfrm>
            <a:off x="5186740" y="5679006"/>
            <a:ext cx="14713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600+ standards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F99101-AAB1-1E0F-A175-6A0055991481}"/>
              </a:ext>
            </a:extLst>
          </p:cNvPr>
          <p:cNvSpPr txBox="1"/>
          <p:nvPr/>
        </p:nvSpPr>
        <p:spPr>
          <a:xfrm>
            <a:off x="7466279" y="4081029"/>
            <a:ext cx="254268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Real responsibilities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1AA3B1-1D95-EC43-A5F5-F819BAAC15CA}"/>
              </a:ext>
            </a:extLst>
          </p:cNvPr>
          <p:cNvSpPr txBox="1"/>
          <p:nvPr/>
        </p:nvSpPr>
        <p:spPr>
          <a:xfrm>
            <a:off x="7565354" y="5940615"/>
            <a:ext cx="229085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Not the easy option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7F12437-AB46-8002-0A9C-560C62A10E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82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93"/>
    </mc:Choice>
    <mc:Fallback xmlns="">
      <p:transition spd="slow" advTm="185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1DB8003-BBB5-208F-B61B-E6D2BD22EF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057A97CB-F4FA-85A0-4BB3-24108A718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647908"/>
              </p:ext>
            </p:extLst>
          </p:nvPr>
        </p:nvGraphicFramePr>
        <p:xfrm>
          <a:off x="4416687" y="1065169"/>
          <a:ext cx="7282872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7624">
                  <a:extLst>
                    <a:ext uri="{9D8B030D-6E8A-4147-A177-3AD203B41FA5}">
                      <a16:colId xmlns:a16="http://schemas.microsoft.com/office/drawing/2014/main" val="980691873"/>
                    </a:ext>
                  </a:extLst>
                </a:gridCol>
                <a:gridCol w="2427624">
                  <a:extLst>
                    <a:ext uri="{9D8B030D-6E8A-4147-A177-3AD203B41FA5}">
                      <a16:colId xmlns:a16="http://schemas.microsoft.com/office/drawing/2014/main" val="938856738"/>
                    </a:ext>
                  </a:extLst>
                </a:gridCol>
                <a:gridCol w="2427624">
                  <a:extLst>
                    <a:ext uri="{9D8B030D-6E8A-4147-A177-3AD203B41FA5}">
                      <a16:colId xmlns:a16="http://schemas.microsoft.com/office/drawing/2014/main" val="12704892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Name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52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Level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52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Equivalent educational level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5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068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ysClr val="windowText" lastClr="000000"/>
                          </a:solidFill>
                        </a:rPr>
                        <a:t>Intermediate </a:t>
                      </a:r>
                    </a:p>
                    <a:p>
                      <a:pPr algn="ctr"/>
                      <a:endParaRPr lang="en-GB" sz="20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ysClr val="windowText" lastClr="000000"/>
                          </a:solidFill>
                        </a:rPr>
                        <a:t>5 GCSE passes at grade A*-C or 4-9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159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ysClr val="windowText" lastClr="000000"/>
                          </a:solidFill>
                        </a:rPr>
                        <a:t>Advanced </a:t>
                      </a:r>
                    </a:p>
                    <a:p>
                      <a:pPr algn="ctr"/>
                      <a:endParaRPr lang="en-GB" sz="20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ysClr val="windowText" lastClr="000000"/>
                          </a:solidFill>
                        </a:rPr>
                        <a:t>2 A Levels / Level 3 diploma / international Baccalaureate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100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0">
                          <a:solidFill>
                            <a:sysClr val="windowText" lastClr="000000"/>
                          </a:solidFill>
                        </a:rPr>
                        <a:t>Higher </a:t>
                      </a:r>
                    </a:p>
                    <a:p>
                      <a:pPr algn="ctr"/>
                      <a:endParaRPr lang="en-GB" sz="2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ysClr val="windowText" lastClr="000000"/>
                          </a:solidFill>
                        </a:rPr>
                        <a:t>4,5,6 &amp;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ysClr val="windowText" lastClr="000000"/>
                          </a:solidFill>
                        </a:rPr>
                        <a:t>Foundation degree and above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943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0">
                          <a:solidFill>
                            <a:sysClr val="windowText" lastClr="000000"/>
                          </a:solidFill>
                        </a:rPr>
                        <a:t>Degree</a:t>
                      </a:r>
                    </a:p>
                    <a:p>
                      <a:pPr algn="ctr"/>
                      <a:endParaRPr lang="en-GB" sz="2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ysClr val="windowText" lastClr="000000"/>
                          </a:solidFill>
                        </a:rPr>
                        <a:t>6 &amp; 7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ysClr val="windowText" lastClr="000000"/>
                          </a:solidFill>
                        </a:rPr>
                        <a:t>Bachelor’s or master’s degree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714319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FA8C80-7407-86B2-5F12-F85678CEF8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39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26"/>
    </mc:Choice>
    <mc:Fallback xmlns="">
      <p:transition spd="slow" advTm="143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B4580F0-22FA-2CE7-E4B7-B9701F326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32C6E3-A14E-0BC1-DFD7-6D926D9F43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0" t="26356" r="15621" b="11694"/>
          <a:stretch/>
        </p:blipFill>
        <p:spPr>
          <a:xfrm>
            <a:off x="1703512" y="1844824"/>
            <a:ext cx="9001000" cy="465841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DBF600-F539-2598-32AD-2F872B6B92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076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74"/>
    </mc:Choice>
    <mc:Fallback xmlns="">
      <p:transition spd="slow" advTm="130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3B7C1375-2DCF-71EA-88DB-0F14C4DFB3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AC5730-504A-0BFA-BEB8-0AC9747FD313}"/>
              </a:ext>
            </a:extLst>
          </p:cNvPr>
          <p:cNvSpPr txBox="1"/>
          <p:nvPr/>
        </p:nvSpPr>
        <p:spPr>
          <a:xfrm>
            <a:off x="1620384" y="3406550"/>
            <a:ext cx="1479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Audit </a:t>
            </a:r>
          </a:p>
          <a:p>
            <a:pPr algn="ctr"/>
            <a:r>
              <a:rPr lang="en-GB" sz="1600" dirty="0"/>
              <a:t>Manager</a:t>
            </a:r>
          </a:p>
          <a:p>
            <a:pPr algn="ctr"/>
            <a:r>
              <a:rPr lang="en-GB" sz="1600" dirty="0"/>
              <a:t>HR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FF67F3-1AE3-4C28-6A9F-A25C66874A78}"/>
              </a:ext>
            </a:extLst>
          </p:cNvPr>
          <p:cNvSpPr txBox="1"/>
          <p:nvPr/>
        </p:nvSpPr>
        <p:spPr>
          <a:xfrm>
            <a:off x="4013790" y="3413693"/>
            <a:ext cx="14796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Coaching </a:t>
            </a:r>
          </a:p>
          <a:p>
            <a:pPr algn="ctr"/>
            <a:r>
              <a:rPr lang="en-GB" sz="1600" dirty="0"/>
              <a:t>Safety </a:t>
            </a:r>
          </a:p>
          <a:p>
            <a:pPr algn="ctr"/>
            <a:r>
              <a:rPr lang="en-GB" sz="1600" dirty="0"/>
              <a:t>Trainer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361F0B-3DB0-C542-1000-CB11F28707F9}"/>
              </a:ext>
            </a:extLst>
          </p:cNvPr>
          <p:cNvSpPr txBox="1"/>
          <p:nvPr/>
        </p:nvSpPr>
        <p:spPr>
          <a:xfrm>
            <a:off x="6384178" y="3424846"/>
            <a:ext cx="14796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Hairdressing</a:t>
            </a:r>
          </a:p>
          <a:p>
            <a:pPr algn="ctr"/>
            <a:r>
              <a:rPr lang="en-GB" sz="1600" dirty="0"/>
              <a:t>Barbering </a:t>
            </a:r>
          </a:p>
          <a:p>
            <a:pPr algn="ctr"/>
            <a:r>
              <a:rPr lang="en-GB" sz="1600" dirty="0"/>
              <a:t>Therapist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658A2B-7E27-78A9-331D-AAE2AEFD99E2}"/>
              </a:ext>
            </a:extLst>
          </p:cNvPr>
          <p:cNvSpPr txBox="1"/>
          <p:nvPr/>
        </p:nvSpPr>
        <p:spPr>
          <a:xfrm>
            <a:off x="3523760" y="5989238"/>
            <a:ext cx="2503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Paralegal </a:t>
            </a:r>
          </a:p>
          <a:p>
            <a:pPr algn="ctr"/>
            <a:r>
              <a:rPr lang="en-GB" sz="1600" dirty="0"/>
              <a:t>Solicitor </a:t>
            </a:r>
          </a:p>
          <a:p>
            <a:pPr algn="ctr"/>
            <a:r>
              <a:rPr lang="en-GB" sz="1600" dirty="0"/>
              <a:t>Prosecution operations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F322BF-94B3-2395-2AB4-03FA992ABB78}"/>
              </a:ext>
            </a:extLst>
          </p:cNvPr>
          <p:cNvSpPr txBox="1"/>
          <p:nvPr/>
        </p:nvSpPr>
        <p:spPr>
          <a:xfrm>
            <a:off x="5983764" y="5958461"/>
            <a:ext cx="25035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Nurse </a:t>
            </a:r>
          </a:p>
          <a:p>
            <a:pPr algn="ctr"/>
            <a:r>
              <a:rPr lang="en-GB" sz="1600" dirty="0"/>
              <a:t>Dental Technician </a:t>
            </a:r>
          </a:p>
          <a:p>
            <a:pPr algn="ctr"/>
            <a:r>
              <a:rPr lang="en-GB" sz="1600" dirty="0"/>
              <a:t>Veterinary Nurse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FD1ED2-4815-E8A1-7450-0F7C3848F557}"/>
              </a:ext>
            </a:extLst>
          </p:cNvPr>
          <p:cNvSpPr txBox="1"/>
          <p:nvPr/>
        </p:nvSpPr>
        <p:spPr>
          <a:xfrm>
            <a:off x="8313442" y="3448253"/>
            <a:ext cx="25035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Graphic</a:t>
            </a:r>
          </a:p>
          <a:p>
            <a:pPr algn="ctr"/>
            <a:r>
              <a:rPr lang="en-GB" sz="1600" dirty="0"/>
              <a:t>Fashion </a:t>
            </a:r>
          </a:p>
          <a:p>
            <a:pPr algn="ctr"/>
            <a:r>
              <a:rPr lang="en-GB" sz="1600" dirty="0"/>
              <a:t>Interior</a:t>
            </a:r>
          </a:p>
        </p:txBody>
      </p:sp>
      <p:pic>
        <p:nvPicPr>
          <p:cNvPr id="16" name="Graphic 15" descr="Scissors outline">
            <a:extLst>
              <a:ext uri="{FF2B5EF4-FFF2-40B4-BE49-F238E27FC236}">
                <a16:creationId xmlns:a16="http://schemas.microsoft.com/office/drawing/2014/main" id="{B2964FDB-C3A8-A912-EDA2-C7D8BEFD5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73571" y="2260723"/>
            <a:ext cx="1200573" cy="120057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1987B0E-38DE-9AF3-783A-AFDA47731205}"/>
              </a:ext>
            </a:extLst>
          </p:cNvPr>
          <p:cNvSpPr/>
          <p:nvPr/>
        </p:nvSpPr>
        <p:spPr>
          <a:xfrm>
            <a:off x="1386787" y="1656636"/>
            <a:ext cx="2121962" cy="458864"/>
          </a:xfrm>
          <a:prstGeom prst="roundRect">
            <a:avLst/>
          </a:prstGeom>
          <a:solidFill>
            <a:srgbClr val="F652A0"/>
          </a:solidFill>
          <a:ln>
            <a:solidFill>
              <a:srgbClr val="F65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D4CF1C-6DDA-A8C8-CC31-98A484029A19}"/>
              </a:ext>
            </a:extLst>
          </p:cNvPr>
          <p:cNvSpPr txBox="1"/>
          <p:nvPr/>
        </p:nvSpPr>
        <p:spPr>
          <a:xfrm>
            <a:off x="6112687" y="1617249"/>
            <a:ext cx="20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Beauty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62E402-194C-F4AB-CBDE-CC005745AB04}"/>
              </a:ext>
            </a:extLst>
          </p:cNvPr>
          <p:cNvSpPr txBox="1"/>
          <p:nvPr/>
        </p:nvSpPr>
        <p:spPr>
          <a:xfrm>
            <a:off x="1407517" y="1658146"/>
            <a:ext cx="2022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Business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BD5452-D9AF-897F-DB3F-DB9D31255523}"/>
              </a:ext>
            </a:extLst>
          </p:cNvPr>
          <p:cNvSpPr txBox="1"/>
          <p:nvPr/>
        </p:nvSpPr>
        <p:spPr>
          <a:xfrm>
            <a:off x="3793870" y="1917841"/>
            <a:ext cx="20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Sport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EB6F9A-B710-73A4-5438-45026A67922F}"/>
              </a:ext>
            </a:extLst>
          </p:cNvPr>
          <p:cNvSpPr txBox="1"/>
          <p:nvPr/>
        </p:nvSpPr>
        <p:spPr>
          <a:xfrm>
            <a:off x="3828057" y="4519794"/>
            <a:ext cx="20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Law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8E6635-8AAD-A5CB-22BB-0311D1CBFBE2}"/>
              </a:ext>
            </a:extLst>
          </p:cNvPr>
          <p:cNvSpPr txBox="1"/>
          <p:nvPr/>
        </p:nvSpPr>
        <p:spPr>
          <a:xfrm>
            <a:off x="6224219" y="4490238"/>
            <a:ext cx="20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Health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202870-BD92-B64E-59D5-4A9408D32F43}"/>
              </a:ext>
            </a:extLst>
          </p:cNvPr>
          <p:cNvSpPr txBox="1"/>
          <p:nvPr/>
        </p:nvSpPr>
        <p:spPr>
          <a:xfrm>
            <a:off x="8102395" y="1656635"/>
            <a:ext cx="27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Media &amp; Art</a:t>
            </a:r>
          </a:p>
        </p:txBody>
      </p:sp>
      <p:pic>
        <p:nvPicPr>
          <p:cNvPr id="27" name="Graphic 26" descr="Baseball bat and ball outline">
            <a:extLst>
              <a:ext uri="{FF2B5EF4-FFF2-40B4-BE49-F238E27FC236}">
                <a16:creationId xmlns:a16="http://schemas.microsoft.com/office/drawing/2014/main" id="{FE2470D5-AAB3-6824-22FB-5F7BC8F5CB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39700" y="2179150"/>
            <a:ext cx="1200574" cy="1200574"/>
          </a:xfrm>
          <a:prstGeom prst="rect">
            <a:avLst/>
          </a:prstGeom>
        </p:spPr>
      </p:pic>
      <p:pic>
        <p:nvPicPr>
          <p:cNvPr id="28" name="Graphic 27" descr="Presentation with checklist outline">
            <a:extLst>
              <a:ext uri="{FF2B5EF4-FFF2-40B4-BE49-F238E27FC236}">
                <a16:creationId xmlns:a16="http://schemas.microsoft.com/office/drawing/2014/main" id="{AACD6BEE-8458-A404-1B56-19BA4194B3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59904" y="2251706"/>
            <a:ext cx="1200573" cy="1200573"/>
          </a:xfrm>
          <a:prstGeom prst="rect">
            <a:avLst/>
          </a:prstGeom>
        </p:spPr>
      </p:pic>
      <p:pic>
        <p:nvPicPr>
          <p:cNvPr id="29" name="Graphic 28" descr="Gavel outline">
            <a:extLst>
              <a:ext uri="{FF2B5EF4-FFF2-40B4-BE49-F238E27FC236}">
                <a16:creationId xmlns:a16="http://schemas.microsoft.com/office/drawing/2014/main" id="{44A2AE1E-962C-A6CF-464A-8418EE16A0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88865" y="4865253"/>
            <a:ext cx="1171422" cy="1171422"/>
          </a:xfrm>
          <a:prstGeom prst="rect">
            <a:avLst/>
          </a:prstGeom>
        </p:spPr>
      </p:pic>
      <p:pic>
        <p:nvPicPr>
          <p:cNvPr id="30" name="Graphic 29" descr="Heart with pulse outline">
            <a:extLst>
              <a:ext uri="{FF2B5EF4-FFF2-40B4-BE49-F238E27FC236}">
                <a16:creationId xmlns:a16="http://schemas.microsoft.com/office/drawing/2014/main" id="{BEF83A0D-2698-9ADF-16EB-149AA57B2B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648869" y="4875804"/>
            <a:ext cx="1171422" cy="1171422"/>
          </a:xfrm>
          <a:prstGeom prst="rect">
            <a:avLst/>
          </a:prstGeom>
        </p:spPr>
      </p:pic>
      <p:pic>
        <p:nvPicPr>
          <p:cNvPr id="31" name="Graphic 30" descr="Easel outline">
            <a:extLst>
              <a:ext uri="{FF2B5EF4-FFF2-40B4-BE49-F238E27FC236}">
                <a16:creationId xmlns:a16="http://schemas.microsoft.com/office/drawing/2014/main" id="{22D5E22B-EBFC-D22D-E5E3-946EE9DD47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907441" y="2251706"/>
            <a:ext cx="1274828" cy="1274828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CEF5C71-D71D-66F0-D82F-577FA95A2A9A}"/>
              </a:ext>
            </a:extLst>
          </p:cNvPr>
          <p:cNvSpPr/>
          <p:nvPr/>
        </p:nvSpPr>
        <p:spPr>
          <a:xfrm>
            <a:off x="3742695" y="1643082"/>
            <a:ext cx="2121962" cy="458864"/>
          </a:xfrm>
          <a:prstGeom prst="roundRect">
            <a:avLst/>
          </a:prstGeom>
          <a:solidFill>
            <a:srgbClr val="F652A0"/>
          </a:solidFill>
          <a:ln>
            <a:solidFill>
              <a:srgbClr val="F65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2FF4832-BF86-9EED-4810-FE4E15BC9B22}"/>
              </a:ext>
            </a:extLst>
          </p:cNvPr>
          <p:cNvSpPr/>
          <p:nvPr/>
        </p:nvSpPr>
        <p:spPr>
          <a:xfrm>
            <a:off x="6096000" y="1656635"/>
            <a:ext cx="2121962" cy="458864"/>
          </a:xfrm>
          <a:prstGeom prst="roundRect">
            <a:avLst/>
          </a:prstGeom>
          <a:solidFill>
            <a:srgbClr val="F652A0"/>
          </a:solidFill>
          <a:ln>
            <a:solidFill>
              <a:srgbClr val="F65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085733A-CEF2-9339-6F44-4FB5C65D5DCC}"/>
              </a:ext>
            </a:extLst>
          </p:cNvPr>
          <p:cNvSpPr/>
          <p:nvPr/>
        </p:nvSpPr>
        <p:spPr>
          <a:xfrm>
            <a:off x="8448132" y="1654507"/>
            <a:ext cx="2121962" cy="458864"/>
          </a:xfrm>
          <a:prstGeom prst="roundRect">
            <a:avLst/>
          </a:prstGeom>
          <a:solidFill>
            <a:srgbClr val="F652A0"/>
          </a:solidFill>
          <a:ln>
            <a:solidFill>
              <a:srgbClr val="F65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4320DEB-C1A2-5FE7-6130-89005471F24B}"/>
              </a:ext>
            </a:extLst>
          </p:cNvPr>
          <p:cNvSpPr/>
          <p:nvPr/>
        </p:nvSpPr>
        <p:spPr>
          <a:xfrm>
            <a:off x="3742695" y="4416940"/>
            <a:ext cx="2121962" cy="458864"/>
          </a:xfrm>
          <a:prstGeom prst="roundRect">
            <a:avLst/>
          </a:prstGeom>
          <a:solidFill>
            <a:srgbClr val="F652A0"/>
          </a:solidFill>
          <a:ln>
            <a:solidFill>
              <a:srgbClr val="F65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953D139-C222-1B35-A351-78817640E641}"/>
              </a:ext>
            </a:extLst>
          </p:cNvPr>
          <p:cNvSpPr/>
          <p:nvPr/>
        </p:nvSpPr>
        <p:spPr>
          <a:xfrm>
            <a:off x="6096000" y="4420950"/>
            <a:ext cx="2121962" cy="458864"/>
          </a:xfrm>
          <a:prstGeom prst="roundRect">
            <a:avLst/>
          </a:prstGeom>
          <a:solidFill>
            <a:srgbClr val="F652A0"/>
          </a:solidFill>
          <a:ln>
            <a:solidFill>
              <a:srgbClr val="F65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37CFD7-1681-B6E3-8C85-1785B1379879}"/>
              </a:ext>
            </a:extLst>
          </p:cNvPr>
          <p:cNvSpPr txBox="1"/>
          <p:nvPr/>
        </p:nvSpPr>
        <p:spPr>
          <a:xfrm>
            <a:off x="3828057" y="1617038"/>
            <a:ext cx="2022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Sport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8684E3-92B6-6FF4-8CC4-9EA45D9D6E1C}"/>
              </a:ext>
            </a:extLst>
          </p:cNvPr>
          <p:cNvSpPr txBox="1"/>
          <p:nvPr/>
        </p:nvSpPr>
        <p:spPr>
          <a:xfrm>
            <a:off x="6178686" y="1650492"/>
            <a:ext cx="2022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Beauty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A7465E-E17E-2111-C9C7-27F1528702FC}"/>
              </a:ext>
            </a:extLst>
          </p:cNvPr>
          <p:cNvSpPr txBox="1"/>
          <p:nvPr/>
        </p:nvSpPr>
        <p:spPr>
          <a:xfrm>
            <a:off x="8533557" y="1635009"/>
            <a:ext cx="2022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Law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354211-7C12-0495-99A3-378A8F822F62}"/>
              </a:ext>
            </a:extLst>
          </p:cNvPr>
          <p:cNvSpPr txBox="1"/>
          <p:nvPr/>
        </p:nvSpPr>
        <p:spPr>
          <a:xfrm>
            <a:off x="3813844" y="4388199"/>
            <a:ext cx="2022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Health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6D8D84-F67B-7254-4D76-63E99A3200C3}"/>
              </a:ext>
            </a:extLst>
          </p:cNvPr>
          <p:cNvSpPr txBox="1"/>
          <p:nvPr/>
        </p:nvSpPr>
        <p:spPr>
          <a:xfrm>
            <a:off x="6096000" y="4407495"/>
            <a:ext cx="2022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Media &amp; Art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59EACF-D9F9-1D12-42EB-9DC9D964AD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71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89"/>
    </mc:Choice>
    <mc:Fallback xmlns="">
      <p:transition spd="slow" advTm="56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06F5557-63E1-6C53-8D33-0C21A6D24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148"/>
            <a:ext cx="12192000" cy="6858000"/>
          </a:xfrm>
          <a:prstGeom prst="rect">
            <a:avLst/>
          </a:prstGeom>
          <a:ln>
            <a:solidFill>
              <a:srgbClr val="007031"/>
            </a:solidFill>
          </a:ln>
        </p:spPr>
      </p:pic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C2321714-6CC9-48E5-B0BE-39E426012D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1892123"/>
              </p:ext>
            </p:extLst>
          </p:nvPr>
        </p:nvGraphicFramePr>
        <p:xfrm>
          <a:off x="2009546" y="2060848"/>
          <a:ext cx="8172907" cy="3927263"/>
        </p:xfrm>
        <a:graphic>
          <a:graphicData uri="http://schemas.openxmlformats.org/drawingml/2006/table">
            <a:tbl>
              <a:tblPr/>
              <a:tblGrid>
                <a:gridCol w="3524874">
                  <a:extLst>
                    <a:ext uri="{9D8B030D-6E8A-4147-A177-3AD203B41FA5}">
                      <a16:colId xmlns:a16="http://schemas.microsoft.com/office/drawing/2014/main" val="1551864225"/>
                    </a:ext>
                  </a:extLst>
                </a:gridCol>
                <a:gridCol w="1405508">
                  <a:extLst>
                    <a:ext uri="{9D8B030D-6E8A-4147-A177-3AD203B41FA5}">
                      <a16:colId xmlns:a16="http://schemas.microsoft.com/office/drawing/2014/main" val="2145978974"/>
                    </a:ext>
                  </a:extLst>
                </a:gridCol>
                <a:gridCol w="1615839">
                  <a:extLst>
                    <a:ext uri="{9D8B030D-6E8A-4147-A177-3AD203B41FA5}">
                      <a16:colId xmlns:a16="http://schemas.microsoft.com/office/drawing/2014/main" val="1835816765"/>
                    </a:ext>
                  </a:extLst>
                </a:gridCol>
                <a:gridCol w="1626686">
                  <a:extLst>
                    <a:ext uri="{9D8B030D-6E8A-4147-A177-3AD203B41FA5}">
                      <a16:colId xmlns:a16="http://schemas.microsoft.com/office/drawing/2014/main" val="1066888280"/>
                    </a:ext>
                  </a:extLst>
                </a:gridCol>
              </a:tblGrid>
              <a:tr h="7355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Job opportunity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3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Closing date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3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Level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3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PGothic" panose="020B0600070205080204" pitchFamily="34" charset="-128"/>
                        </a:rPr>
                        <a:t>Salary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267392"/>
                  </a:ext>
                </a:extLst>
              </a:tr>
              <a:tr h="5698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Dental Nurse, Corbridge Dental Practice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28</a:t>
                      </a:r>
                      <a:r>
                        <a:rPr kumimoji="0" lang="en-GB" alt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th</a:t>
                      </a: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 Dec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3 – Advanced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£144.30 pm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583513"/>
                  </a:ext>
                </a:extLst>
              </a:tr>
              <a:tr h="5789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Early Year Practitioner, Meadows Children’s Nursery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16</a:t>
                      </a:r>
                      <a:r>
                        <a:rPr kumimoji="0" lang="en-GB" alt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th</a:t>
                      </a: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 Dec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3 – Advanced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£180.38 - £356.25 pm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976770"/>
                  </a:ext>
                </a:extLst>
              </a:tr>
              <a:tr h="5292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Business Admin – Wise Academies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9</a:t>
                      </a:r>
                      <a:r>
                        <a:rPr kumimoji="0" lang="en-GB" alt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th</a:t>
                      </a: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 Dec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3 – Advanced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£9,379 pa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74449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672316"/>
                  </a:ext>
                </a:extLst>
              </a:tr>
              <a:tr h="54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Assistant Buyer, Cogent Skills Ltd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27</a:t>
                      </a:r>
                      <a:r>
                        <a:rPr kumimoji="0" lang="en-GB" alt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th</a:t>
                      </a: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 Nov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4 – Higher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£15,000 pa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494969"/>
                  </a:ext>
                </a:extLst>
              </a:tr>
              <a:tr h="6190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Audit Assistant, Armstrong Watson LLP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1</a:t>
                      </a:r>
                      <a:r>
                        <a:rPr kumimoji="0" lang="en-GB" alt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st</a:t>
                      </a: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 Dec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7 – Masters Degree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£20,000 pa</a:t>
                      </a:r>
                    </a:p>
                  </a:txBody>
                  <a:tcPr marL="99790" marR="99790" marT="49839" marB="49839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86629"/>
                  </a:ext>
                </a:extLst>
              </a:tr>
            </a:tbl>
          </a:graphicData>
        </a:graphic>
      </p:graphicFrame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0B2EDBF2-A50D-1577-315D-D9D16127A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3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64"/>
    </mc:Choice>
    <mc:Fallback xmlns="">
      <p:transition spd="slow" advTm="71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57CF7A1-F6EE-12D1-24C1-31B2F4F47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5EB204D-25A2-DE9F-7DC3-050B584396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3" t="9978" b="14423"/>
          <a:stretch/>
        </p:blipFill>
        <p:spPr>
          <a:xfrm>
            <a:off x="3863752" y="764704"/>
            <a:ext cx="8192616" cy="5184576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675A87B4-CDD0-4020-96D8-AC4AF6217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74"/>
    </mc:Choice>
    <mc:Fallback xmlns="">
      <p:transition spd="slow" advTm="61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B2A979A-4152-0683-D457-44A3E7D9A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" y="0"/>
            <a:ext cx="12192000" cy="6858000"/>
          </a:xfrm>
          <a:prstGeom prst="rect">
            <a:avLst/>
          </a:prstGeom>
        </p:spPr>
      </p:pic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FF984B7-B73A-4DF6-0756-36CE15CC6B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3" t="2500" r="17586" b="50650"/>
          <a:stretch/>
        </p:blipFill>
        <p:spPr>
          <a:xfrm>
            <a:off x="310818" y="2057197"/>
            <a:ext cx="5472608" cy="3699791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389A960-0EE3-61E6-B59B-A422151715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51050" r="17516" b="1700"/>
          <a:stretch/>
        </p:blipFill>
        <p:spPr>
          <a:xfrm>
            <a:off x="6094243" y="2060848"/>
            <a:ext cx="5421005" cy="369614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4AEED84-BC2A-6715-EC06-27B99EEC1E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80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84"/>
    </mc:Choice>
    <mc:Fallback xmlns="">
      <p:transition spd="slow" advTm="80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B7769D95-8B03-EEC6-A4B4-8A572D56FD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81"/>
          <a:stretch/>
        </p:blipFill>
        <p:spPr>
          <a:xfrm>
            <a:off x="0" y="0"/>
            <a:ext cx="3647728" cy="6858000"/>
          </a:xfrm>
          <a:prstGeom prst="rect">
            <a:avLst/>
          </a:prstGeom>
        </p:spPr>
      </p:pic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62E2AE11-41EF-AABE-6663-AFFEB381DB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/>
          <a:stretch/>
        </p:blipFill>
        <p:spPr>
          <a:xfrm>
            <a:off x="3791744" y="0"/>
            <a:ext cx="840025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394D07-E587-5409-7432-0717A167FD88}"/>
              </a:ext>
            </a:extLst>
          </p:cNvPr>
          <p:cNvSpPr txBox="1"/>
          <p:nvPr/>
        </p:nvSpPr>
        <p:spPr>
          <a:xfrm>
            <a:off x="4295800" y="2492896"/>
            <a:ext cx="18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Wage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2A3FD3-347B-E317-F832-3F256F1E0A1E}"/>
              </a:ext>
            </a:extLst>
          </p:cNvPr>
          <p:cNvSpPr txBox="1"/>
          <p:nvPr/>
        </p:nvSpPr>
        <p:spPr>
          <a:xfrm>
            <a:off x="6769990" y="2492896"/>
            <a:ext cx="21327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Progression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F1AA0-DD14-3D0B-20F7-7492C318033C}"/>
              </a:ext>
            </a:extLst>
          </p:cNvPr>
          <p:cNvSpPr txBox="1"/>
          <p:nvPr/>
        </p:nvSpPr>
        <p:spPr>
          <a:xfrm>
            <a:off x="9306846" y="2489047"/>
            <a:ext cx="213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Job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200" b="1" dirty="0">
                <a:solidFill>
                  <a:schemeClr val="bg1"/>
                </a:solidFill>
              </a:rPr>
              <a:t>position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31CD95-0695-028F-4724-A126710676EE}"/>
              </a:ext>
            </a:extLst>
          </p:cNvPr>
          <p:cNvSpPr txBox="1"/>
          <p:nvPr/>
        </p:nvSpPr>
        <p:spPr>
          <a:xfrm>
            <a:off x="4295800" y="5661248"/>
            <a:ext cx="2132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Training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200" b="1" dirty="0">
                <a:solidFill>
                  <a:schemeClr val="bg1"/>
                </a:solidFill>
              </a:rPr>
              <a:t>providers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EA8A2A-D9FF-9776-148C-4A6529D69BE4}"/>
              </a:ext>
            </a:extLst>
          </p:cNvPr>
          <p:cNvSpPr txBox="1"/>
          <p:nvPr/>
        </p:nvSpPr>
        <p:spPr>
          <a:xfrm>
            <a:off x="6744072" y="5805264"/>
            <a:ext cx="21327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Varied role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7DCDE1-C48B-D0F6-13AF-D310D985EDDF}"/>
              </a:ext>
            </a:extLst>
          </p:cNvPr>
          <p:cNvSpPr txBox="1"/>
          <p:nvPr/>
        </p:nvSpPr>
        <p:spPr>
          <a:xfrm>
            <a:off x="9468036" y="5692025"/>
            <a:ext cx="21327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Ethos and values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57A59115-668E-3C4D-3CAF-5D119CDF33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24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60"/>
    </mc:Choice>
    <mc:Fallback xmlns="">
      <p:transition spd="slow" advTm="133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2_NAS PowerPoint Template Learner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NA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_PPT_Template-Learner_P4V4.potx" id="{AEE05A5A-DFFB-4020-834E-1422C7D5E20F}" vid="{076FBB11-A5D6-49DF-BE4C-AA47D4F8E2DF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C40779561F57439470474FCA15DACA" ma:contentTypeVersion="12" ma:contentTypeDescription="Create a new document." ma:contentTypeScope="" ma:versionID="96cbd7e92e54c941ffc77950eb530eeb">
  <xsd:schema xmlns:xsd="http://www.w3.org/2001/XMLSchema" xmlns:xs="http://www.w3.org/2001/XMLSchema" xmlns:p="http://schemas.microsoft.com/office/2006/metadata/properties" xmlns:ns2="64e0a241-e4ad-4a8f-ac10-87af90c80dc5" xmlns:ns3="e5635bf5-8251-416d-a691-d0a964fccf94" targetNamespace="http://schemas.microsoft.com/office/2006/metadata/properties" ma:root="true" ma:fieldsID="cc72ca8e352ee8700c4ad7bbe5974b81" ns2:_="" ns3:_="">
    <xsd:import namespace="64e0a241-e4ad-4a8f-ac10-87af90c80dc5"/>
    <xsd:import namespace="e5635bf5-8251-416d-a691-d0a964fccf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e0a241-e4ad-4a8f-ac10-87af90c80d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35bf5-8251-416d-a691-d0a964fccf9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C32493-B0E0-4AAE-B683-D9F6A15C8E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e0a241-e4ad-4a8f-ac10-87af90c80dc5"/>
    <ds:schemaRef ds:uri="e5635bf5-8251-416d-a691-d0a964fccf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70D745-26B3-4601-974D-B6B1F6939BCF}">
  <ds:schemaRefs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6c2c260b-7b8b-4528-a165-310b68aa19c0"/>
    <ds:schemaRef ds:uri="01cdd075-c344-4c65-8551-ba9dc45e0196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026BDBE-A8DD-49B0-B6E3-0F8216F581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385</Words>
  <Application>Microsoft Office PowerPoint</Application>
  <PresentationFormat>Widescreen</PresentationFormat>
  <Paragraphs>107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Lucida Grande</vt:lpstr>
      <vt:lpstr>2_NAS PowerPoint Template Learner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 Powerpoint template</dc:title>
  <dc:creator>Tabatha Wincote</dc:creator>
  <cp:lastModifiedBy>Jodene Aspinall</cp:lastModifiedBy>
  <cp:revision>291</cp:revision>
  <cp:lastPrinted>2021-07-27T10:42:59Z</cp:lastPrinted>
  <dcterms:created xsi:type="dcterms:W3CDTF">2016-10-03T08:20:17Z</dcterms:created>
  <dcterms:modified xsi:type="dcterms:W3CDTF">2022-11-23T13:31:35Z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0x010100DFC40779561F57439470474FCA15DACA</vt:lpwstr>
  </property>
  <property fmtid="{D5CDD505-2E9C-101B-9397-08002B2CF9AE}" pid="3" name="Tagging">
    <vt:lpwstr>360;#Brand|eef9b6b1-a2bb-4308-8f47-69c866df4960</vt:lpwstr>
  </property>
  <property fmtid="{D5CDD505-2E9C-101B-9397-08002B2CF9AE}" pid="4" name="_dlc_DocIdItemGuid">
    <vt:lpwstr>e2bdae93-0708-446c-acce-1aa19e82a797</vt:lpwstr>
  </property>
  <property fmtid="{D5CDD505-2E9C-101B-9397-08002B2CF9AE}" pid="5" name="MediaServiceImageTags">
    <vt:lpwstr/>
  </property>
</Properties>
</file>