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9/8/2021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9/8/2021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9/8/2021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9/8/2021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9/8/2021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9/8/2021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9/8/2021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9/8/2021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9/8/2021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9/8/2021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6FADA-8E21-43CB-B169-4EF110AC5E66}"/>
              </a:ext>
            </a:extLst>
          </p:cNvPr>
          <p:cNvSpPr>
            <a:spLocks noGrp="1"/>
          </p:cNvSpPr>
          <p:nvPr>
            <p:ph type="ctrTitle"/>
          </p:nvPr>
        </p:nvSpPr>
        <p:spPr/>
        <p:txBody>
          <a:bodyPr/>
          <a:lstStyle/>
          <a:p>
            <a:r>
              <a:rPr lang="en-US" dirty="0"/>
              <a:t>Joints, movements and muscles</a:t>
            </a:r>
            <a:endParaRPr lang="en-GB" dirty="0"/>
          </a:p>
        </p:txBody>
      </p:sp>
      <p:sp>
        <p:nvSpPr>
          <p:cNvPr id="3" name="Subtitle 2">
            <a:extLst>
              <a:ext uri="{FF2B5EF4-FFF2-40B4-BE49-F238E27FC236}">
                <a16:creationId xmlns:a16="http://schemas.microsoft.com/office/drawing/2014/main" id="{6270F48C-3EE0-4C6B-A75F-5732DA331C52}"/>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592219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CB4D2-A8AD-4A0A-B840-2D8AA2EA9D33}"/>
              </a:ext>
            </a:extLst>
          </p:cNvPr>
          <p:cNvSpPr>
            <a:spLocks noGrp="1"/>
          </p:cNvSpPr>
          <p:nvPr>
            <p:ph type="title"/>
          </p:nvPr>
        </p:nvSpPr>
        <p:spPr>
          <a:xfrm>
            <a:off x="2231136" y="154722"/>
            <a:ext cx="7729728" cy="1188720"/>
          </a:xfrm>
        </p:spPr>
        <p:txBody>
          <a:bodyPr/>
          <a:lstStyle/>
          <a:p>
            <a:r>
              <a:rPr lang="en-US" dirty="0"/>
              <a:t>task</a:t>
            </a:r>
            <a:endParaRPr lang="en-GB" dirty="0"/>
          </a:p>
        </p:txBody>
      </p:sp>
      <p:sp>
        <p:nvSpPr>
          <p:cNvPr id="3" name="Content Placeholder 2">
            <a:extLst>
              <a:ext uri="{FF2B5EF4-FFF2-40B4-BE49-F238E27FC236}">
                <a16:creationId xmlns:a16="http://schemas.microsoft.com/office/drawing/2014/main" id="{E10535FC-0D17-4D2A-9396-6B4E427072E3}"/>
              </a:ext>
            </a:extLst>
          </p:cNvPr>
          <p:cNvSpPr>
            <a:spLocks noGrp="1"/>
          </p:cNvSpPr>
          <p:nvPr>
            <p:ph idx="1"/>
          </p:nvPr>
        </p:nvSpPr>
        <p:spPr>
          <a:xfrm>
            <a:off x="339706" y="2412575"/>
            <a:ext cx="5146694" cy="3101983"/>
          </a:xfrm>
        </p:spPr>
        <p:txBody>
          <a:bodyPr>
            <a:normAutofit/>
          </a:bodyPr>
          <a:lstStyle/>
          <a:p>
            <a:r>
              <a:rPr lang="en-GB" altLang="en-US" sz="2400" dirty="0"/>
              <a:t>Can you identify the names of the highlighted joints e.g. elbow the type of joint it is e.g. hinge, the type of movement that is shown in the picture e.g. flexion and the plane through which the movement is occurring e.g. sagittal.</a:t>
            </a:r>
            <a:endParaRPr lang="en-GB" sz="2400" dirty="0"/>
          </a:p>
        </p:txBody>
      </p:sp>
      <p:pic>
        <p:nvPicPr>
          <p:cNvPr id="4" name="Picture 3">
            <a:extLst>
              <a:ext uri="{FF2B5EF4-FFF2-40B4-BE49-F238E27FC236}">
                <a16:creationId xmlns:a16="http://schemas.microsoft.com/office/drawing/2014/main" id="{3DDCB395-0D72-4332-970A-5600FA50A07E}"/>
              </a:ext>
            </a:extLst>
          </p:cNvPr>
          <p:cNvPicPr>
            <a:picLocks noChangeAspect="1"/>
          </p:cNvPicPr>
          <p:nvPr/>
        </p:nvPicPr>
        <p:blipFill>
          <a:blip r:embed="rId2"/>
          <a:stretch>
            <a:fillRect/>
          </a:stretch>
        </p:blipFill>
        <p:spPr>
          <a:xfrm>
            <a:off x="5448455" y="1515649"/>
            <a:ext cx="5826861" cy="4954576"/>
          </a:xfrm>
          <a:prstGeom prst="rect">
            <a:avLst/>
          </a:prstGeom>
        </p:spPr>
      </p:pic>
    </p:spTree>
    <p:extLst>
      <p:ext uri="{BB962C8B-B14F-4D97-AF65-F5344CB8AC3E}">
        <p14:creationId xmlns:p14="http://schemas.microsoft.com/office/powerpoint/2010/main" val="3230982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3B614-4CE8-47F5-AD81-CF76C3924A73}"/>
              </a:ext>
            </a:extLst>
          </p:cNvPr>
          <p:cNvSpPr>
            <a:spLocks noGrp="1"/>
          </p:cNvSpPr>
          <p:nvPr>
            <p:ph type="title"/>
          </p:nvPr>
        </p:nvSpPr>
        <p:spPr>
          <a:xfrm>
            <a:off x="2231136" y="238182"/>
            <a:ext cx="7729728" cy="726322"/>
          </a:xfrm>
        </p:spPr>
        <p:txBody>
          <a:bodyPr>
            <a:normAutofit fontScale="90000"/>
          </a:bodyPr>
          <a:lstStyle/>
          <a:p>
            <a:r>
              <a:rPr lang="en-US" dirty="0"/>
              <a:t>Task</a:t>
            </a:r>
            <a:endParaRPr lang="en-GB" dirty="0"/>
          </a:p>
        </p:txBody>
      </p:sp>
      <p:pic>
        <p:nvPicPr>
          <p:cNvPr id="4" name="Picture 3">
            <a:extLst>
              <a:ext uri="{FF2B5EF4-FFF2-40B4-BE49-F238E27FC236}">
                <a16:creationId xmlns:a16="http://schemas.microsoft.com/office/drawing/2014/main" id="{425AD21E-A5DA-426A-9E4E-13B4A7D9D2CB}"/>
              </a:ext>
            </a:extLst>
          </p:cNvPr>
          <p:cNvPicPr>
            <a:picLocks noChangeAspect="1"/>
          </p:cNvPicPr>
          <p:nvPr/>
        </p:nvPicPr>
        <p:blipFill>
          <a:blip r:embed="rId2"/>
          <a:stretch>
            <a:fillRect/>
          </a:stretch>
        </p:blipFill>
        <p:spPr>
          <a:xfrm>
            <a:off x="827039" y="1252604"/>
            <a:ext cx="4376090" cy="5082284"/>
          </a:xfrm>
          <a:prstGeom prst="rect">
            <a:avLst/>
          </a:prstGeom>
        </p:spPr>
      </p:pic>
      <p:pic>
        <p:nvPicPr>
          <p:cNvPr id="5" name="Picture 4">
            <a:extLst>
              <a:ext uri="{FF2B5EF4-FFF2-40B4-BE49-F238E27FC236}">
                <a16:creationId xmlns:a16="http://schemas.microsoft.com/office/drawing/2014/main" id="{881A19DD-4137-4C27-8351-68315B4B76AE}"/>
              </a:ext>
            </a:extLst>
          </p:cNvPr>
          <p:cNvPicPr>
            <a:picLocks noChangeAspect="1"/>
          </p:cNvPicPr>
          <p:nvPr/>
        </p:nvPicPr>
        <p:blipFill>
          <a:blip r:embed="rId3"/>
          <a:stretch>
            <a:fillRect/>
          </a:stretch>
        </p:blipFill>
        <p:spPr>
          <a:xfrm>
            <a:off x="6217891" y="1769496"/>
            <a:ext cx="5147070" cy="4067633"/>
          </a:xfrm>
          <a:prstGeom prst="rect">
            <a:avLst/>
          </a:prstGeom>
        </p:spPr>
      </p:pic>
    </p:spTree>
    <p:extLst>
      <p:ext uri="{BB962C8B-B14F-4D97-AF65-F5344CB8AC3E}">
        <p14:creationId xmlns:p14="http://schemas.microsoft.com/office/powerpoint/2010/main" val="3518060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D23DF-AF1B-4E4C-85BB-571EC6F91A9C}"/>
              </a:ext>
            </a:extLst>
          </p:cNvPr>
          <p:cNvSpPr>
            <a:spLocks noGrp="1"/>
          </p:cNvSpPr>
          <p:nvPr>
            <p:ph type="title"/>
          </p:nvPr>
        </p:nvSpPr>
        <p:spPr>
          <a:xfrm>
            <a:off x="2231136" y="213130"/>
            <a:ext cx="7729728" cy="1188720"/>
          </a:xfrm>
        </p:spPr>
        <p:txBody>
          <a:bodyPr/>
          <a:lstStyle/>
          <a:p>
            <a:r>
              <a:rPr lang="en-US" dirty="0"/>
              <a:t>Articulating bones</a:t>
            </a:r>
            <a:endParaRPr lang="en-GB" dirty="0"/>
          </a:p>
        </p:txBody>
      </p:sp>
      <p:sp>
        <p:nvSpPr>
          <p:cNvPr id="3" name="Content Placeholder 2">
            <a:extLst>
              <a:ext uri="{FF2B5EF4-FFF2-40B4-BE49-F238E27FC236}">
                <a16:creationId xmlns:a16="http://schemas.microsoft.com/office/drawing/2014/main" id="{90A6374D-FCE2-43F4-BCE6-A179970EA5C2}"/>
              </a:ext>
            </a:extLst>
          </p:cNvPr>
          <p:cNvSpPr>
            <a:spLocks noGrp="1"/>
          </p:cNvSpPr>
          <p:nvPr>
            <p:ph idx="1"/>
          </p:nvPr>
        </p:nvSpPr>
        <p:spPr>
          <a:xfrm>
            <a:off x="239498" y="1548279"/>
            <a:ext cx="7729728" cy="3101983"/>
          </a:xfrm>
        </p:spPr>
        <p:txBody>
          <a:bodyPr/>
          <a:lstStyle/>
          <a:p>
            <a:r>
              <a:rPr lang="en-US" dirty="0"/>
              <a:t>Fill in the following table</a:t>
            </a:r>
            <a:endParaRPr lang="en-GB" dirty="0"/>
          </a:p>
        </p:txBody>
      </p:sp>
      <p:graphicFrame>
        <p:nvGraphicFramePr>
          <p:cNvPr id="4" name="Table 3">
            <a:extLst>
              <a:ext uri="{FF2B5EF4-FFF2-40B4-BE49-F238E27FC236}">
                <a16:creationId xmlns:a16="http://schemas.microsoft.com/office/drawing/2014/main" id="{949A8207-89AB-45F5-8EE4-3F410C5910C7}"/>
              </a:ext>
            </a:extLst>
          </p:cNvPr>
          <p:cNvGraphicFramePr>
            <a:graphicFrameLocks noGrp="1"/>
          </p:cNvGraphicFramePr>
          <p:nvPr>
            <p:extLst>
              <p:ext uri="{D42A27DB-BD31-4B8C-83A1-F6EECF244321}">
                <p14:modId xmlns:p14="http://schemas.microsoft.com/office/powerpoint/2010/main" val="3681678946"/>
              </p:ext>
            </p:extLst>
          </p:nvPr>
        </p:nvGraphicFramePr>
        <p:xfrm>
          <a:off x="1505905" y="2335523"/>
          <a:ext cx="8965854" cy="3438974"/>
        </p:xfrm>
        <a:graphic>
          <a:graphicData uri="http://schemas.openxmlformats.org/drawingml/2006/table">
            <a:tbl>
              <a:tblPr firstRow="1" bandRow="1">
                <a:tableStyleId>{5C22544A-7EE6-4342-B048-85BDC9FD1C3A}</a:tableStyleId>
              </a:tblPr>
              <a:tblGrid>
                <a:gridCol w="4482927">
                  <a:extLst>
                    <a:ext uri="{9D8B030D-6E8A-4147-A177-3AD203B41FA5}">
                      <a16:colId xmlns:a16="http://schemas.microsoft.com/office/drawing/2014/main" val="4020698496"/>
                    </a:ext>
                  </a:extLst>
                </a:gridCol>
                <a:gridCol w="4482927">
                  <a:extLst>
                    <a:ext uri="{9D8B030D-6E8A-4147-A177-3AD203B41FA5}">
                      <a16:colId xmlns:a16="http://schemas.microsoft.com/office/drawing/2014/main" val="2507620961"/>
                    </a:ext>
                  </a:extLst>
                </a:gridCol>
              </a:tblGrid>
              <a:tr h="491282">
                <a:tc>
                  <a:txBody>
                    <a:bodyPr/>
                    <a:lstStyle/>
                    <a:p>
                      <a:r>
                        <a:rPr lang="en-US" dirty="0"/>
                        <a:t>Joint name</a:t>
                      </a:r>
                      <a:endParaRPr lang="en-GB" dirty="0"/>
                    </a:p>
                  </a:txBody>
                  <a:tcPr/>
                </a:tc>
                <a:tc>
                  <a:txBody>
                    <a:bodyPr/>
                    <a:lstStyle/>
                    <a:p>
                      <a:r>
                        <a:rPr lang="en-US" dirty="0"/>
                        <a:t>Bones that articulate</a:t>
                      </a:r>
                      <a:endParaRPr lang="en-GB" dirty="0"/>
                    </a:p>
                  </a:txBody>
                  <a:tcPr/>
                </a:tc>
                <a:extLst>
                  <a:ext uri="{0D108BD9-81ED-4DB2-BD59-A6C34878D82A}">
                    <a16:rowId xmlns:a16="http://schemas.microsoft.com/office/drawing/2014/main" val="4189027872"/>
                  </a:ext>
                </a:extLst>
              </a:tr>
              <a:tr h="491282">
                <a:tc>
                  <a:txBody>
                    <a:bodyPr/>
                    <a:lstStyle/>
                    <a:p>
                      <a:r>
                        <a:rPr lang="en-US" dirty="0"/>
                        <a:t>Wrist</a:t>
                      </a:r>
                      <a:endParaRPr lang="en-GB" dirty="0"/>
                    </a:p>
                  </a:txBody>
                  <a:tcPr/>
                </a:tc>
                <a:tc>
                  <a:txBody>
                    <a:bodyPr/>
                    <a:lstStyle/>
                    <a:p>
                      <a:endParaRPr lang="en-GB" dirty="0"/>
                    </a:p>
                  </a:txBody>
                  <a:tcPr/>
                </a:tc>
                <a:extLst>
                  <a:ext uri="{0D108BD9-81ED-4DB2-BD59-A6C34878D82A}">
                    <a16:rowId xmlns:a16="http://schemas.microsoft.com/office/drawing/2014/main" val="3642487291"/>
                  </a:ext>
                </a:extLst>
              </a:tr>
              <a:tr h="491282">
                <a:tc>
                  <a:txBody>
                    <a:bodyPr/>
                    <a:lstStyle/>
                    <a:p>
                      <a:r>
                        <a:rPr lang="en-US" dirty="0"/>
                        <a:t>Elbow</a:t>
                      </a:r>
                      <a:endParaRPr lang="en-GB" dirty="0"/>
                    </a:p>
                  </a:txBody>
                  <a:tcPr/>
                </a:tc>
                <a:tc>
                  <a:txBody>
                    <a:bodyPr/>
                    <a:lstStyle/>
                    <a:p>
                      <a:endParaRPr lang="en-GB" dirty="0"/>
                    </a:p>
                  </a:txBody>
                  <a:tcPr/>
                </a:tc>
                <a:extLst>
                  <a:ext uri="{0D108BD9-81ED-4DB2-BD59-A6C34878D82A}">
                    <a16:rowId xmlns:a16="http://schemas.microsoft.com/office/drawing/2014/main" val="2086415780"/>
                  </a:ext>
                </a:extLst>
              </a:tr>
              <a:tr h="491282">
                <a:tc>
                  <a:txBody>
                    <a:bodyPr/>
                    <a:lstStyle/>
                    <a:p>
                      <a:r>
                        <a:rPr lang="en-US" dirty="0"/>
                        <a:t>Shoulder</a:t>
                      </a:r>
                      <a:endParaRPr lang="en-GB" dirty="0"/>
                    </a:p>
                  </a:txBody>
                  <a:tcPr/>
                </a:tc>
                <a:tc>
                  <a:txBody>
                    <a:bodyPr/>
                    <a:lstStyle/>
                    <a:p>
                      <a:endParaRPr lang="en-GB" dirty="0"/>
                    </a:p>
                  </a:txBody>
                  <a:tcPr/>
                </a:tc>
                <a:extLst>
                  <a:ext uri="{0D108BD9-81ED-4DB2-BD59-A6C34878D82A}">
                    <a16:rowId xmlns:a16="http://schemas.microsoft.com/office/drawing/2014/main" val="419914842"/>
                  </a:ext>
                </a:extLst>
              </a:tr>
              <a:tr h="491282">
                <a:tc>
                  <a:txBody>
                    <a:bodyPr/>
                    <a:lstStyle/>
                    <a:p>
                      <a:r>
                        <a:rPr lang="en-US" dirty="0"/>
                        <a:t>Hip </a:t>
                      </a:r>
                      <a:endParaRPr lang="en-GB" dirty="0"/>
                    </a:p>
                  </a:txBody>
                  <a:tcPr/>
                </a:tc>
                <a:tc>
                  <a:txBody>
                    <a:bodyPr/>
                    <a:lstStyle/>
                    <a:p>
                      <a:endParaRPr lang="en-GB" dirty="0"/>
                    </a:p>
                  </a:txBody>
                  <a:tcPr/>
                </a:tc>
                <a:extLst>
                  <a:ext uri="{0D108BD9-81ED-4DB2-BD59-A6C34878D82A}">
                    <a16:rowId xmlns:a16="http://schemas.microsoft.com/office/drawing/2014/main" val="3894011022"/>
                  </a:ext>
                </a:extLst>
              </a:tr>
              <a:tr h="491282">
                <a:tc>
                  <a:txBody>
                    <a:bodyPr/>
                    <a:lstStyle/>
                    <a:p>
                      <a:r>
                        <a:rPr lang="en-US" dirty="0"/>
                        <a:t>Knee</a:t>
                      </a:r>
                      <a:endParaRPr lang="en-GB" dirty="0"/>
                    </a:p>
                  </a:txBody>
                  <a:tcPr/>
                </a:tc>
                <a:tc>
                  <a:txBody>
                    <a:bodyPr/>
                    <a:lstStyle/>
                    <a:p>
                      <a:endParaRPr lang="en-GB" dirty="0"/>
                    </a:p>
                  </a:txBody>
                  <a:tcPr/>
                </a:tc>
                <a:extLst>
                  <a:ext uri="{0D108BD9-81ED-4DB2-BD59-A6C34878D82A}">
                    <a16:rowId xmlns:a16="http://schemas.microsoft.com/office/drawing/2014/main" val="1748438920"/>
                  </a:ext>
                </a:extLst>
              </a:tr>
              <a:tr h="491282">
                <a:tc>
                  <a:txBody>
                    <a:bodyPr/>
                    <a:lstStyle/>
                    <a:p>
                      <a:r>
                        <a:rPr lang="en-US" dirty="0"/>
                        <a:t>Ankle</a:t>
                      </a:r>
                      <a:endParaRPr lang="en-GB" dirty="0"/>
                    </a:p>
                  </a:txBody>
                  <a:tcPr/>
                </a:tc>
                <a:tc>
                  <a:txBody>
                    <a:bodyPr/>
                    <a:lstStyle/>
                    <a:p>
                      <a:endParaRPr lang="en-GB" dirty="0"/>
                    </a:p>
                  </a:txBody>
                  <a:tcPr/>
                </a:tc>
                <a:extLst>
                  <a:ext uri="{0D108BD9-81ED-4DB2-BD59-A6C34878D82A}">
                    <a16:rowId xmlns:a16="http://schemas.microsoft.com/office/drawing/2014/main" val="491258346"/>
                  </a:ext>
                </a:extLst>
              </a:tr>
            </a:tbl>
          </a:graphicData>
        </a:graphic>
      </p:graphicFrame>
    </p:spTree>
    <p:extLst>
      <p:ext uri="{BB962C8B-B14F-4D97-AF65-F5344CB8AC3E}">
        <p14:creationId xmlns:p14="http://schemas.microsoft.com/office/powerpoint/2010/main" val="1190026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D0D78-CA86-4116-999C-41D942EE09C2}"/>
              </a:ext>
            </a:extLst>
          </p:cNvPr>
          <p:cNvSpPr>
            <a:spLocks noGrp="1"/>
          </p:cNvSpPr>
          <p:nvPr>
            <p:ph type="title"/>
          </p:nvPr>
        </p:nvSpPr>
        <p:spPr>
          <a:xfrm>
            <a:off x="2231136" y="192300"/>
            <a:ext cx="7729728" cy="684522"/>
          </a:xfrm>
        </p:spPr>
        <p:txBody>
          <a:bodyPr>
            <a:normAutofit fontScale="90000"/>
          </a:bodyPr>
          <a:lstStyle/>
          <a:p>
            <a:r>
              <a:rPr lang="en-US" dirty="0"/>
              <a:t>Muscular system</a:t>
            </a:r>
            <a:endParaRPr lang="en-GB" dirty="0"/>
          </a:p>
        </p:txBody>
      </p:sp>
      <p:sp>
        <p:nvSpPr>
          <p:cNvPr id="3" name="Content Placeholder 2">
            <a:extLst>
              <a:ext uri="{FF2B5EF4-FFF2-40B4-BE49-F238E27FC236}">
                <a16:creationId xmlns:a16="http://schemas.microsoft.com/office/drawing/2014/main" id="{CF18926D-0028-460D-82DA-1D4E7AC8AB2A}"/>
              </a:ext>
            </a:extLst>
          </p:cNvPr>
          <p:cNvSpPr>
            <a:spLocks noGrp="1"/>
          </p:cNvSpPr>
          <p:nvPr>
            <p:ph idx="1"/>
          </p:nvPr>
        </p:nvSpPr>
        <p:spPr>
          <a:xfrm>
            <a:off x="201920" y="1024656"/>
            <a:ext cx="3155055" cy="5641044"/>
          </a:xfrm>
        </p:spPr>
        <p:txBody>
          <a:bodyPr>
            <a:normAutofit lnSpcReduction="10000"/>
          </a:bodyPr>
          <a:lstStyle/>
          <a:p>
            <a:r>
              <a:rPr lang="en-US" dirty="0"/>
              <a:t>Label and learn the following muscles</a:t>
            </a:r>
          </a:p>
          <a:p>
            <a:endParaRPr lang="en-US" dirty="0"/>
          </a:p>
          <a:p>
            <a:r>
              <a:rPr lang="en-US" dirty="0"/>
              <a:t>Pectoralis major</a:t>
            </a:r>
          </a:p>
          <a:p>
            <a:r>
              <a:rPr lang="en-US" dirty="0"/>
              <a:t>Biceps brachii</a:t>
            </a:r>
          </a:p>
          <a:p>
            <a:r>
              <a:rPr lang="en-US" dirty="0"/>
              <a:t>External obliques</a:t>
            </a:r>
          </a:p>
          <a:p>
            <a:r>
              <a:rPr lang="en-US" dirty="0"/>
              <a:t>Wrist flexors</a:t>
            </a:r>
          </a:p>
          <a:p>
            <a:r>
              <a:rPr lang="en-US" dirty="0" err="1"/>
              <a:t>Tabialis</a:t>
            </a:r>
            <a:r>
              <a:rPr lang="en-US" dirty="0"/>
              <a:t> anterior</a:t>
            </a:r>
          </a:p>
          <a:p>
            <a:r>
              <a:rPr lang="en-US" dirty="0"/>
              <a:t>Rectus femoris</a:t>
            </a:r>
          </a:p>
          <a:p>
            <a:r>
              <a:rPr lang="en-US" dirty="0"/>
              <a:t>Adductor longus</a:t>
            </a:r>
          </a:p>
          <a:p>
            <a:r>
              <a:rPr lang="en-US" dirty="0"/>
              <a:t>Rectus abdominus</a:t>
            </a:r>
          </a:p>
          <a:p>
            <a:r>
              <a:rPr lang="en-US" dirty="0"/>
              <a:t>Anterior deltoid</a:t>
            </a:r>
          </a:p>
          <a:p>
            <a:r>
              <a:rPr lang="en-US" dirty="0"/>
              <a:t>Trapezius</a:t>
            </a:r>
          </a:p>
          <a:p>
            <a:r>
              <a:rPr lang="en-US" dirty="0"/>
              <a:t>Teres major</a:t>
            </a:r>
          </a:p>
          <a:p>
            <a:r>
              <a:rPr lang="en-US" dirty="0"/>
              <a:t>Wrist extensors</a:t>
            </a:r>
            <a:endParaRPr lang="en-GB" dirty="0"/>
          </a:p>
        </p:txBody>
      </p:sp>
      <p:pic>
        <p:nvPicPr>
          <p:cNvPr id="4102" name="Picture 6" descr="Muscle Anatomy">
            <a:extLst>
              <a:ext uri="{FF2B5EF4-FFF2-40B4-BE49-F238E27FC236}">
                <a16:creationId xmlns:a16="http://schemas.microsoft.com/office/drawing/2014/main" id="{225A777F-4186-4F82-949B-AA9104BEC6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2288" y="1338788"/>
            <a:ext cx="5924812" cy="50337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3322B42-CD7C-40A7-9E0F-6A00661DBBA5}"/>
              </a:ext>
            </a:extLst>
          </p:cNvPr>
          <p:cNvSpPr txBox="1"/>
          <p:nvPr/>
        </p:nvSpPr>
        <p:spPr>
          <a:xfrm>
            <a:off x="2780778" y="2026738"/>
            <a:ext cx="2354893" cy="2031325"/>
          </a:xfrm>
          <a:prstGeom prst="rect">
            <a:avLst/>
          </a:prstGeom>
          <a:noFill/>
        </p:spPr>
        <p:txBody>
          <a:bodyPr wrap="square" rtlCol="0">
            <a:spAutoFit/>
          </a:bodyPr>
          <a:lstStyle/>
          <a:p>
            <a:pPr marL="285750" indent="-285750">
              <a:buFont typeface="Arial" panose="020B0604020202020204" pitchFamily="34" charset="0"/>
              <a:buChar char="•"/>
            </a:pPr>
            <a:r>
              <a:rPr lang="en-US" dirty="0"/>
              <a:t>Soleus</a:t>
            </a:r>
          </a:p>
          <a:p>
            <a:pPr marL="285750" indent="-285750">
              <a:buFont typeface="Arial" panose="020B0604020202020204" pitchFamily="34" charset="0"/>
              <a:buChar char="•"/>
            </a:pPr>
            <a:r>
              <a:rPr lang="en-US" dirty="0"/>
              <a:t>Gastrocnemius</a:t>
            </a:r>
          </a:p>
          <a:p>
            <a:pPr marL="285750" indent="-285750">
              <a:buFont typeface="Arial" panose="020B0604020202020204" pitchFamily="34" charset="0"/>
              <a:buChar char="•"/>
            </a:pPr>
            <a:r>
              <a:rPr lang="en-US" dirty="0"/>
              <a:t>Bicep femoris</a:t>
            </a:r>
          </a:p>
          <a:p>
            <a:pPr marL="285750" indent="-285750">
              <a:buFont typeface="Arial" panose="020B0604020202020204" pitchFamily="34" charset="0"/>
              <a:buChar char="•"/>
            </a:pPr>
            <a:r>
              <a:rPr lang="en-US" dirty="0"/>
              <a:t>Gluteus maximus</a:t>
            </a:r>
          </a:p>
          <a:p>
            <a:pPr marL="285750" indent="-285750">
              <a:buFont typeface="Arial" panose="020B0604020202020204" pitchFamily="34" charset="0"/>
              <a:buChar char="•"/>
            </a:pPr>
            <a:r>
              <a:rPr lang="en-US" dirty="0"/>
              <a:t>Latissimus dorsi</a:t>
            </a:r>
          </a:p>
          <a:p>
            <a:pPr marL="285750" indent="-285750">
              <a:buFont typeface="Arial" panose="020B0604020202020204" pitchFamily="34" charset="0"/>
              <a:buChar char="•"/>
            </a:pPr>
            <a:r>
              <a:rPr lang="en-US" dirty="0"/>
              <a:t>Triceps brachii</a:t>
            </a:r>
          </a:p>
          <a:p>
            <a:pPr marL="285750" indent="-285750">
              <a:buFont typeface="Arial" panose="020B0604020202020204" pitchFamily="34" charset="0"/>
              <a:buChar char="•"/>
            </a:pPr>
            <a:r>
              <a:rPr lang="en-US" dirty="0"/>
              <a:t>Posterior deltoid</a:t>
            </a:r>
            <a:endParaRPr lang="en-GB" dirty="0"/>
          </a:p>
        </p:txBody>
      </p:sp>
    </p:spTree>
    <p:extLst>
      <p:ext uri="{BB962C8B-B14F-4D97-AF65-F5344CB8AC3E}">
        <p14:creationId xmlns:p14="http://schemas.microsoft.com/office/powerpoint/2010/main" val="597943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5336A-4262-4832-A28A-3A58A0B53928}"/>
              </a:ext>
            </a:extLst>
          </p:cNvPr>
          <p:cNvSpPr>
            <a:spLocks noGrp="1"/>
          </p:cNvSpPr>
          <p:nvPr>
            <p:ph type="title"/>
          </p:nvPr>
        </p:nvSpPr>
        <p:spPr/>
        <p:txBody>
          <a:bodyPr/>
          <a:lstStyle/>
          <a:p>
            <a:r>
              <a:rPr lang="en-US" dirty="0"/>
              <a:t>The role of muscular contraction</a:t>
            </a:r>
            <a:endParaRPr lang="en-GB" dirty="0"/>
          </a:p>
        </p:txBody>
      </p:sp>
      <p:sp>
        <p:nvSpPr>
          <p:cNvPr id="3" name="Content Placeholder 2">
            <a:extLst>
              <a:ext uri="{FF2B5EF4-FFF2-40B4-BE49-F238E27FC236}">
                <a16:creationId xmlns:a16="http://schemas.microsoft.com/office/drawing/2014/main" id="{E5544FD7-DBA1-46F7-BAF1-77E6D8E52EC1}"/>
              </a:ext>
            </a:extLst>
          </p:cNvPr>
          <p:cNvSpPr>
            <a:spLocks noGrp="1"/>
          </p:cNvSpPr>
          <p:nvPr>
            <p:ph idx="1"/>
          </p:nvPr>
        </p:nvSpPr>
        <p:spPr/>
        <p:txBody>
          <a:bodyPr>
            <a:normAutofit/>
          </a:bodyPr>
          <a:lstStyle/>
          <a:p>
            <a:r>
              <a:rPr lang="en-US" sz="2000" dirty="0"/>
              <a:t>Research the terms</a:t>
            </a:r>
          </a:p>
          <a:p>
            <a:endParaRPr lang="en-US" sz="2000" dirty="0"/>
          </a:p>
          <a:p>
            <a:r>
              <a:rPr lang="en-US" sz="2000" u="sng" dirty="0"/>
              <a:t>Isotonic contraction</a:t>
            </a:r>
          </a:p>
          <a:p>
            <a:pPr lvl="1"/>
            <a:r>
              <a:rPr lang="en-US" sz="1800" dirty="0"/>
              <a:t>Concentric contraction</a:t>
            </a:r>
          </a:p>
          <a:p>
            <a:pPr lvl="1"/>
            <a:r>
              <a:rPr lang="en-US" sz="1800" dirty="0"/>
              <a:t>Eccentric contraction</a:t>
            </a:r>
          </a:p>
          <a:p>
            <a:pPr lvl="1"/>
            <a:endParaRPr lang="en-US" sz="1800" dirty="0"/>
          </a:p>
          <a:p>
            <a:r>
              <a:rPr lang="en-US" sz="2000" u="sng" dirty="0"/>
              <a:t>Isometric contraction</a:t>
            </a:r>
            <a:endParaRPr lang="en-GB" sz="2000" u="sng" dirty="0"/>
          </a:p>
        </p:txBody>
      </p:sp>
    </p:spTree>
    <p:extLst>
      <p:ext uri="{BB962C8B-B14F-4D97-AF65-F5344CB8AC3E}">
        <p14:creationId xmlns:p14="http://schemas.microsoft.com/office/powerpoint/2010/main" val="2715472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FC004-7658-45BE-A2CF-6F35FDAEAE66}"/>
              </a:ext>
            </a:extLst>
          </p:cNvPr>
          <p:cNvSpPr>
            <a:spLocks noGrp="1"/>
          </p:cNvSpPr>
          <p:nvPr>
            <p:ph type="title"/>
          </p:nvPr>
        </p:nvSpPr>
        <p:spPr>
          <a:xfrm>
            <a:off x="250521" y="150500"/>
            <a:ext cx="11586575" cy="1188720"/>
          </a:xfrm>
        </p:spPr>
        <p:txBody>
          <a:bodyPr/>
          <a:lstStyle/>
          <a:p>
            <a:r>
              <a:rPr lang="en-US" dirty="0"/>
              <a:t>The motor unit and skeletal muscle contraction</a:t>
            </a:r>
            <a:endParaRPr lang="en-GB" dirty="0"/>
          </a:p>
        </p:txBody>
      </p:sp>
      <p:sp>
        <p:nvSpPr>
          <p:cNvPr id="3" name="Content Placeholder 2">
            <a:extLst>
              <a:ext uri="{FF2B5EF4-FFF2-40B4-BE49-F238E27FC236}">
                <a16:creationId xmlns:a16="http://schemas.microsoft.com/office/drawing/2014/main" id="{01D6DCC6-073C-4A48-93AE-A7E7DD8A8561}"/>
              </a:ext>
            </a:extLst>
          </p:cNvPr>
          <p:cNvSpPr>
            <a:spLocks noGrp="1"/>
          </p:cNvSpPr>
          <p:nvPr>
            <p:ph idx="1"/>
          </p:nvPr>
        </p:nvSpPr>
        <p:spPr>
          <a:xfrm>
            <a:off x="250521" y="1540702"/>
            <a:ext cx="11586575" cy="5073040"/>
          </a:xfrm>
        </p:spPr>
        <p:txBody>
          <a:bodyPr>
            <a:normAutofit/>
          </a:bodyPr>
          <a:lstStyle/>
          <a:p>
            <a:pPr>
              <a:spcBef>
                <a:spcPct val="0"/>
              </a:spcBef>
              <a:buClrTx/>
              <a:buSzTx/>
              <a:buFontTx/>
              <a:buNone/>
            </a:pPr>
            <a:r>
              <a:rPr lang="en-US" altLang="en-US" b="1" u="sng" dirty="0"/>
              <a:t>KEY TERMS</a:t>
            </a:r>
            <a:endParaRPr lang="en-GB" altLang="en-US" b="1" u="sng" dirty="0"/>
          </a:p>
          <a:p>
            <a:pPr>
              <a:spcBef>
                <a:spcPct val="0"/>
              </a:spcBef>
              <a:buClrTx/>
              <a:buSzTx/>
              <a:buFontTx/>
              <a:buNone/>
            </a:pPr>
            <a:endParaRPr lang="en-GB" altLang="en-US" b="1" u="sng" dirty="0"/>
          </a:p>
          <a:p>
            <a:pPr>
              <a:spcBef>
                <a:spcPct val="0"/>
              </a:spcBef>
              <a:buClrTx/>
              <a:buSzTx/>
              <a:buFontTx/>
              <a:buNone/>
            </a:pPr>
            <a:r>
              <a:rPr lang="en-GB" altLang="en-US" b="1" u="sng" dirty="0"/>
              <a:t>Motor Neuron </a:t>
            </a:r>
            <a:r>
              <a:rPr lang="en-GB" altLang="en-US" dirty="0"/>
              <a:t>– a nerve cell which conducts a nerve impulse to a group of muscle fibres</a:t>
            </a:r>
          </a:p>
          <a:p>
            <a:pPr>
              <a:spcBef>
                <a:spcPct val="0"/>
              </a:spcBef>
              <a:buClrTx/>
              <a:buSzTx/>
              <a:buFontTx/>
              <a:buNone/>
            </a:pPr>
            <a:endParaRPr lang="en-GB" altLang="en-US" dirty="0"/>
          </a:p>
          <a:p>
            <a:pPr>
              <a:spcBef>
                <a:spcPct val="0"/>
              </a:spcBef>
              <a:buClrTx/>
              <a:buSzTx/>
              <a:buFontTx/>
              <a:buNone/>
            </a:pPr>
            <a:endParaRPr lang="en-GB" altLang="en-US" dirty="0"/>
          </a:p>
          <a:p>
            <a:pPr>
              <a:spcBef>
                <a:spcPct val="0"/>
              </a:spcBef>
              <a:buClrTx/>
              <a:buSzTx/>
              <a:buFontTx/>
              <a:buNone/>
            </a:pPr>
            <a:r>
              <a:rPr lang="en-GB" altLang="en-US" b="1" u="sng" dirty="0"/>
              <a:t>Motor Unit</a:t>
            </a:r>
            <a:r>
              <a:rPr lang="en-GB" altLang="en-US" dirty="0"/>
              <a:t> – a motor neuron and the muscle fibres stimulated by its axon</a:t>
            </a:r>
          </a:p>
          <a:p>
            <a:pPr>
              <a:spcBef>
                <a:spcPct val="0"/>
              </a:spcBef>
              <a:buClrTx/>
              <a:buSzTx/>
              <a:buFontTx/>
              <a:buNone/>
            </a:pPr>
            <a:endParaRPr lang="en-GB" altLang="en-US" b="1" u="sng" dirty="0"/>
          </a:p>
          <a:p>
            <a:pPr>
              <a:spcBef>
                <a:spcPct val="0"/>
              </a:spcBef>
              <a:buClrTx/>
              <a:buSzTx/>
              <a:buFontTx/>
              <a:buNone/>
            </a:pPr>
            <a:endParaRPr lang="en-GB" altLang="en-US" b="1" u="sng" dirty="0"/>
          </a:p>
          <a:p>
            <a:pPr>
              <a:spcBef>
                <a:spcPct val="0"/>
              </a:spcBef>
              <a:buClrTx/>
              <a:buSzTx/>
              <a:buFontTx/>
              <a:buNone/>
            </a:pPr>
            <a:r>
              <a:rPr lang="en-GB" altLang="en-US" b="1" u="sng" dirty="0"/>
              <a:t>Action Potential</a:t>
            </a:r>
            <a:r>
              <a:rPr lang="en-GB" altLang="en-US" b="1" dirty="0"/>
              <a:t> </a:t>
            </a:r>
            <a:r>
              <a:rPr lang="en-GB" altLang="en-US" dirty="0"/>
              <a:t>– positive electrical charge inside the nerve and muscle cells </a:t>
            </a:r>
          </a:p>
          <a:p>
            <a:pPr>
              <a:spcBef>
                <a:spcPct val="0"/>
              </a:spcBef>
              <a:buClrTx/>
              <a:buSzTx/>
              <a:buFontTx/>
              <a:buNone/>
            </a:pPr>
            <a:r>
              <a:rPr lang="en-GB" altLang="en-US" dirty="0"/>
              <a:t>which conducts the nerve impulse down the neuron and into the muscle fibre.</a:t>
            </a:r>
          </a:p>
          <a:p>
            <a:pPr>
              <a:spcBef>
                <a:spcPct val="0"/>
              </a:spcBef>
              <a:buClrTx/>
              <a:buSzTx/>
              <a:buFontTx/>
              <a:buNone/>
            </a:pPr>
            <a:endParaRPr lang="en-GB" altLang="en-US" u="sng" dirty="0"/>
          </a:p>
          <a:p>
            <a:pPr>
              <a:spcBef>
                <a:spcPct val="0"/>
              </a:spcBef>
              <a:buClrTx/>
              <a:buSzTx/>
              <a:buFontTx/>
              <a:buNone/>
            </a:pPr>
            <a:endParaRPr lang="en-GB" altLang="en-US" u="sng" dirty="0"/>
          </a:p>
          <a:p>
            <a:pPr>
              <a:spcBef>
                <a:spcPct val="0"/>
              </a:spcBef>
              <a:buClrTx/>
              <a:buSzTx/>
              <a:buFontTx/>
              <a:buNone/>
            </a:pPr>
            <a:r>
              <a:rPr lang="en-GB" altLang="en-US" b="1" u="sng" dirty="0"/>
              <a:t>Neurotransmitter</a:t>
            </a:r>
            <a:r>
              <a:rPr lang="en-GB" altLang="en-US" dirty="0"/>
              <a:t>- a chemical produced and secreted by the neuron which transmits the nerve impulse across the synaptic cleft to the muscle fibre.</a:t>
            </a:r>
          </a:p>
          <a:p>
            <a:pPr>
              <a:spcBef>
                <a:spcPct val="0"/>
              </a:spcBef>
              <a:buClrTx/>
              <a:buSzTx/>
              <a:buFontTx/>
              <a:buNone/>
            </a:pPr>
            <a:endParaRPr lang="en-GB" altLang="en-US" b="1" u="sng" dirty="0"/>
          </a:p>
          <a:p>
            <a:pPr>
              <a:spcBef>
                <a:spcPct val="0"/>
              </a:spcBef>
              <a:buClrTx/>
              <a:buSzTx/>
              <a:buFontTx/>
              <a:buNone/>
            </a:pPr>
            <a:endParaRPr lang="en-GB" altLang="en-US" b="1" u="sng" dirty="0"/>
          </a:p>
          <a:p>
            <a:pPr>
              <a:spcBef>
                <a:spcPct val="0"/>
              </a:spcBef>
              <a:buClrTx/>
              <a:buSzTx/>
              <a:buFontTx/>
              <a:buNone/>
            </a:pPr>
            <a:r>
              <a:rPr lang="en-GB" altLang="en-US" b="1" u="sng" dirty="0"/>
              <a:t>All-or-none law</a:t>
            </a:r>
            <a:r>
              <a:rPr lang="en-GB" altLang="en-US" dirty="0"/>
              <a:t> – depending on whether the stimulus is above a threshold, all muscle fibres will give a complete contraction or no contraction at all.</a:t>
            </a:r>
          </a:p>
          <a:p>
            <a:endParaRPr lang="en-GB" dirty="0"/>
          </a:p>
        </p:txBody>
      </p:sp>
    </p:spTree>
    <p:extLst>
      <p:ext uri="{BB962C8B-B14F-4D97-AF65-F5344CB8AC3E}">
        <p14:creationId xmlns:p14="http://schemas.microsoft.com/office/powerpoint/2010/main" val="3930152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61768-6B50-4FF5-B286-1D5B4F8E47E5}"/>
              </a:ext>
            </a:extLst>
          </p:cNvPr>
          <p:cNvSpPr>
            <a:spLocks noGrp="1"/>
          </p:cNvSpPr>
          <p:nvPr>
            <p:ph type="title"/>
          </p:nvPr>
        </p:nvSpPr>
        <p:spPr>
          <a:xfrm>
            <a:off x="475989" y="213130"/>
            <a:ext cx="11386159" cy="701270"/>
          </a:xfrm>
        </p:spPr>
        <p:txBody>
          <a:bodyPr>
            <a:normAutofit fontScale="90000"/>
          </a:bodyPr>
          <a:lstStyle/>
          <a:p>
            <a:r>
              <a:rPr lang="en-US" dirty="0"/>
              <a:t>The motor unit and skeletal muscle contraction</a:t>
            </a:r>
            <a:endParaRPr lang="en-GB" dirty="0"/>
          </a:p>
        </p:txBody>
      </p:sp>
      <p:sp>
        <p:nvSpPr>
          <p:cNvPr id="3" name="Content Placeholder 2">
            <a:extLst>
              <a:ext uri="{FF2B5EF4-FFF2-40B4-BE49-F238E27FC236}">
                <a16:creationId xmlns:a16="http://schemas.microsoft.com/office/drawing/2014/main" id="{D11976EB-4571-4F62-A004-BB20C531F195}"/>
              </a:ext>
            </a:extLst>
          </p:cNvPr>
          <p:cNvSpPr>
            <a:spLocks noGrp="1"/>
          </p:cNvSpPr>
          <p:nvPr>
            <p:ph idx="1"/>
          </p:nvPr>
        </p:nvSpPr>
        <p:spPr>
          <a:xfrm>
            <a:off x="475988" y="1072290"/>
            <a:ext cx="11386159" cy="5453770"/>
          </a:xfrm>
        </p:spPr>
        <p:txBody>
          <a:bodyPr>
            <a:normAutofit/>
          </a:bodyPr>
          <a:lstStyle/>
          <a:p>
            <a:r>
              <a:rPr lang="en-US" u="sng" dirty="0" err="1"/>
              <a:t>Summarise</a:t>
            </a:r>
            <a:r>
              <a:rPr lang="en-US" u="sng" dirty="0"/>
              <a:t> how a motor unit is stimulated so muscular contraction occurs</a:t>
            </a:r>
          </a:p>
          <a:p>
            <a:endParaRPr lang="en-US" dirty="0"/>
          </a:p>
          <a:p>
            <a:pPr algn="ctr">
              <a:spcBef>
                <a:spcPct val="0"/>
              </a:spcBef>
              <a:buClrTx/>
              <a:buSzTx/>
              <a:buFontTx/>
              <a:buAutoNum type="arabicPeriod"/>
            </a:pPr>
            <a:r>
              <a:rPr lang="en-GB" altLang="en-US" sz="2000" dirty="0"/>
              <a:t>Nerve impulse initiated in the motor neuron cell body</a:t>
            </a:r>
          </a:p>
          <a:p>
            <a:pPr marL="0" indent="0" algn="ctr">
              <a:spcBef>
                <a:spcPct val="0"/>
              </a:spcBef>
              <a:buClrTx/>
              <a:buSzTx/>
              <a:buNone/>
            </a:pPr>
            <a:endParaRPr lang="en-GB" altLang="en-US" sz="2000" dirty="0"/>
          </a:p>
          <a:p>
            <a:pPr algn="ctr">
              <a:spcBef>
                <a:spcPct val="0"/>
              </a:spcBef>
              <a:buClrTx/>
              <a:buSzTx/>
              <a:buFontTx/>
              <a:buAutoNum type="arabicPeriod"/>
            </a:pPr>
            <a:endParaRPr lang="en-GB" altLang="en-US" sz="2000" dirty="0"/>
          </a:p>
          <a:p>
            <a:pPr algn="ctr">
              <a:spcBef>
                <a:spcPct val="0"/>
              </a:spcBef>
              <a:buClrTx/>
              <a:buSzTx/>
              <a:buFontTx/>
              <a:buAutoNum type="arabicPeriod"/>
            </a:pPr>
            <a:r>
              <a:rPr lang="en-GB" altLang="en-US" sz="2000" dirty="0"/>
              <a:t>Nerve impulse conducted down the axon of the motor neuron by a nerve action potential to the synoptic cleft.</a:t>
            </a:r>
          </a:p>
          <a:p>
            <a:pPr marL="0" indent="0" algn="ctr">
              <a:spcBef>
                <a:spcPct val="0"/>
              </a:spcBef>
              <a:buClrTx/>
              <a:buSzTx/>
              <a:buNone/>
            </a:pPr>
            <a:endParaRPr lang="en-GB" altLang="en-US" sz="2000" dirty="0"/>
          </a:p>
          <a:p>
            <a:pPr algn="ctr">
              <a:spcBef>
                <a:spcPct val="0"/>
              </a:spcBef>
              <a:buClrTx/>
              <a:buSzTx/>
              <a:buFontTx/>
              <a:buAutoNum type="arabicPeriod"/>
            </a:pPr>
            <a:endParaRPr lang="en-GB" altLang="en-US" sz="2000" dirty="0"/>
          </a:p>
          <a:p>
            <a:pPr algn="ctr">
              <a:spcBef>
                <a:spcPct val="0"/>
              </a:spcBef>
              <a:buClrTx/>
              <a:buSzTx/>
              <a:buFontTx/>
              <a:buAutoNum type="arabicPeriod"/>
            </a:pPr>
            <a:r>
              <a:rPr lang="en-GB" altLang="en-US" sz="2000" dirty="0"/>
              <a:t>Neurotransmitter called acetylcholine is secreted into the synoptic cleft to conduct the nerve impulse across the gap.</a:t>
            </a:r>
          </a:p>
          <a:p>
            <a:pPr marL="0" indent="0" algn="ctr">
              <a:spcBef>
                <a:spcPct val="0"/>
              </a:spcBef>
              <a:buClrTx/>
              <a:buSzTx/>
              <a:buNone/>
            </a:pPr>
            <a:endParaRPr lang="en-GB" altLang="en-US" sz="2000" dirty="0"/>
          </a:p>
          <a:p>
            <a:pPr algn="ctr">
              <a:spcBef>
                <a:spcPct val="0"/>
              </a:spcBef>
              <a:buClrTx/>
              <a:buSzTx/>
              <a:buFontTx/>
              <a:buAutoNum type="arabicPeriod"/>
            </a:pPr>
            <a:endParaRPr lang="en-GB" altLang="en-US" sz="2000" dirty="0"/>
          </a:p>
          <a:p>
            <a:pPr algn="ctr">
              <a:spcBef>
                <a:spcPct val="0"/>
              </a:spcBef>
              <a:buClrTx/>
              <a:buSzTx/>
              <a:buFontTx/>
              <a:buAutoNum type="arabicPeriod"/>
            </a:pPr>
            <a:r>
              <a:rPr lang="en-GB" altLang="en-US" sz="2000" dirty="0"/>
              <a:t>If the electrical charge is above a threshold, the muscle fibre will contract.</a:t>
            </a:r>
          </a:p>
          <a:p>
            <a:pPr marL="0" indent="0" algn="ctr">
              <a:spcBef>
                <a:spcPct val="0"/>
              </a:spcBef>
              <a:buClrTx/>
              <a:buSzTx/>
              <a:buNone/>
            </a:pPr>
            <a:endParaRPr lang="en-GB" altLang="en-US" sz="2000" dirty="0"/>
          </a:p>
          <a:p>
            <a:pPr algn="ctr">
              <a:spcBef>
                <a:spcPct val="0"/>
              </a:spcBef>
              <a:buClrTx/>
              <a:buSzTx/>
              <a:buFontTx/>
              <a:buAutoNum type="arabicPeriod"/>
            </a:pPr>
            <a:endParaRPr lang="en-GB" altLang="en-US" sz="2000" dirty="0"/>
          </a:p>
          <a:p>
            <a:pPr algn="ctr">
              <a:spcBef>
                <a:spcPct val="0"/>
              </a:spcBef>
              <a:buClrTx/>
              <a:buSzTx/>
              <a:buFontTx/>
              <a:buAutoNum type="arabicPeriod"/>
            </a:pPr>
            <a:r>
              <a:rPr lang="en-GB" altLang="en-US" sz="2000" dirty="0"/>
              <a:t>This happens in an all-or-none fashion</a:t>
            </a:r>
          </a:p>
          <a:p>
            <a:endParaRPr lang="en-GB" dirty="0"/>
          </a:p>
        </p:txBody>
      </p:sp>
    </p:spTree>
    <p:extLst>
      <p:ext uri="{BB962C8B-B14F-4D97-AF65-F5344CB8AC3E}">
        <p14:creationId xmlns:p14="http://schemas.microsoft.com/office/powerpoint/2010/main" val="1770050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79873-DC9A-40E2-8795-B48BA3A6452D}"/>
              </a:ext>
            </a:extLst>
          </p:cNvPr>
          <p:cNvSpPr>
            <a:spLocks noGrp="1"/>
          </p:cNvSpPr>
          <p:nvPr>
            <p:ph type="title"/>
          </p:nvPr>
        </p:nvSpPr>
        <p:spPr/>
        <p:txBody>
          <a:bodyPr/>
          <a:lstStyle/>
          <a:p>
            <a:r>
              <a:rPr lang="en-US" dirty="0"/>
              <a:t>Muscle </a:t>
            </a:r>
            <a:r>
              <a:rPr lang="en-US" dirty="0" err="1"/>
              <a:t>fibre</a:t>
            </a:r>
            <a:r>
              <a:rPr lang="en-US" dirty="0"/>
              <a:t> types</a:t>
            </a:r>
            <a:endParaRPr lang="en-GB" dirty="0"/>
          </a:p>
        </p:txBody>
      </p:sp>
      <p:sp>
        <p:nvSpPr>
          <p:cNvPr id="3" name="Content Placeholder 2">
            <a:extLst>
              <a:ext uri="{FF2B5EF4-FFF2-40B4-BE49-F238E27FC236}">
                <a16:creationId xmlns:a16="http://schemas.microsoft.com/office/drawing/2014/main" id="{C60409C9-C1BC-4FD7-BDFF-756C3C97B5A1}"/>
              </a:ext>
            </a:extLst>
          </p:cNvPr>
          <p:cNvSpPr>
            <a:spLocks noGrp="1"/>
          </p:cNvSpPr>
          <p:nvPr>
            <p:ph idx="1"/>
          </p:nvPr>
        </p:nvSpPr>
        <p:spPr/>
        <p:txBody>
          <a:bodyPr>
            <a:normAutofit lnSpcReduction="10000"/>
          </a:bodyPr>
          <a:lstStyle/>
          <a:p>
            <a:r>
              <a:rPr lang="en-US" sz="2400" dirty="0"/>
              <a:t>Research the structure and function of each muscle </a:t>
            </a:r>
            <a:r>
              <a:rPr lang="en-US" sz="2400" dirty="0" err="1"/>
              <a:t>fibre</a:t>
            </a:r>
            <a:r>
              <a:rPr lang="en-US" sz="2400" dirty="0"/>
              <a:t> type. </a:t>
            </a:r>
          </a:p>
          <a:p>
            <a:r>
              <a:rPr lang="en-US" sz="2400" dirty="0"/>
              <a:t>Extension: can you apply these to sporting examples?</a:t>
            </a:r>
          </a:p>
          <a:p>
            <a:endParaRPr lang="en-US" sz="2400" dirty="0"/>
          </a:p>
          <a:p>
            <a:r>
              <a:rPr lang="en-US" sz="2400" dirty="0"/>
              <a:t>Slow oxidative</a:t>
            </a:r>
          </a:p>
          <a:p>
            <a:r>
              <a:rPr lang="en-US" sz="2400" dirty="0"/>
              <a:t>Fast oxidative glycolytic</a:t>
            </a:r>
          </a:p>
          <a:p>
            <a:r>
              <a:rPr lang="en-US" sz="2400" dirty="0"/>
              <a:t>Fast glycolytic</a:t>
            </a:r>
            <a:endParaRPr lang="en-GB" sz="2400" dirty="0"/>
          </a:p>
        </p:txBody>
      </p:sp>
    </p:spTree>
    <p:extLst>
      <p:ext uri="{BB962C8B-B14F-4D97-AF65-F5344CB8AC3E}">
        <p14:creationId xmlns:p14="http://schemas.microsoft.com/office/powerpoint/2010/main" val="847953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F5090-76A3-4410-8CF8-9E7521C6FABC}"/>
              </a:ext>
            </a:extLst>
          </p:cNvPr>
          <p:cNvSpPr>
            <a:spLocks noGrp="1"/>
          </p:cNvSpPr>
          <p:nvPr>
            <p:ph type="title"/>
          </p:nvPr>
        </p:nvSpPr>
        <p:spPr>
          <a:xfrm>
            <a:off x="2231136" y="163026"/>
            <a:ext cx="7729728" cy="954947"/>
          </a:xfrm>
        </p:spPr>
        <p:txBody>
          <a:bodyPr/>
          <a:lstStyle/>
          <a:p>
            <a:r>
              <a:rPr lang="en-US" dirty="0"/>
              <a:t>Label the following bones</a:t>
            </a:r>
            <a:endParaRPr lang="en-GB" dirty="0"/>
          </a:p>
        </p:txBody>
      </p:sp>
      <p:sp>
        <p:nvSpPr>
          <p:cNvPr id="3" name="Content Placeholder 2">
            <a:extLst>
              <a:ext uri="{FF2B5EF4-FFF2-40B4-BE49-F238E27FC236}">
                <a16:creationId xmlns:a16="http://schemas.microsoft.com/office/drawing/2014/main" id="{0DF7F72C-3E3A-4317-89F3-8FEF563F092F}"/>
              </a:ext>
            </a:extLst>
          </p:cNvPr>
          <p:cNvSpPr>
            <a:spLocks noGrp="1"/>
          </p:cNvSpPr>
          <p:nvPr>
            <p:ph idx="1"/>
          </p:nvPr>
        </p:nvSpPr>
        <p:spPr>
          <a:xfrm>
            <a:off x="226971" y="1231401"/>
            <a:ext cx="7729728" cy="5319711"/>
          </a:xfrm>
        </p:spPr>
        <p:txBody>
          <a:bodyPr>
            <a:normAutofit/>
          </a:bodyPr>
          <a:lstStyle/>
          <a:p>
            <a:r>
              <a:rPr lang="en-US" dirty="0"/>
              <a:t>Sternum</a:t>
            </a:r>
          </a:p>
          <a:p>
            <a:r>
              <a:rPr lang="en-US" dirty="0"/>
              <a:t>Rib cage</a:t>
            </a:r>
          </a:p>
          <a:p>
            <a:r>
              <a:rPr lang="en-US" dirty="0"/>
              <a:t>Vertebral column</a:t>
            </a:r>
          </a:p>
          <a:p>
            <a:r>
              <a:rPr lang="en-US" dirty="0"/>
              <a:t>Pelvic girdle</a:t>
            </a:r>
          </a:p>
          <a:p>
            <a:r>
              <a:rPr lang="en-US" dirty="0"/>
              <a:t>Scapula</a:t>
            </a:r>
          </a:p>
          <a:p>
            <a:r>
              <a:rPr lang="en-US" dirty="0" err="1"/>
              <a:t>Humerus</a:t>
            </a:r>
            <a:endParaRPr lang="en-US" dirty="0"/>
          </a:p>
          <a:p>
            <a:r>
              <a:rPr lang="en-US" dirty="0"/>
              <a:t>Ulna</a:t>
            </a:r>
          </a:p>
          <a:p>
            <a:r>
              <a:rPr lang="en-US" dirty="0"/>
              <a:t>Radius</a:t>
            </a:r>
          </a:p>
          <a:p>
            <a:r>
              <a:rPr lang="en-US" dirty="0"/>
              <a:t>Carpals</a:t>
            </a:r>
          </a:p>
          <a:p>
            <a:r>
              <a:rPr lang="en-US" dirty="0"/>
              <a:t>Femur</a:t>
            </a:r>
          </a:p>
          <a:p>
            <a:r>
              <a:rPr lang="en-US" dirty="0"/>
              <a:t>Tibia</a:t>
            </a:r>
          </a:p>
          <a:p>
            <a:r>
              <a:rPr lang="en-US" dirty="0"/>
              <a:t>Fibula</a:t>
            </a:r>
          </a:p>
          <a:p>
            <a:r>
              <a:rPr lang="en-US" dirty="0"/>
              <a:t>Talus</a:t>
            </a:r>
          </a:p>
        </p:txBody>
      </p:sp>
      <p:pic>
        <p:nvPicPr>
          <p:cNvPr id="5" name="Picture 2">
            <a:extLst>
              <a:ext uri="{FF2B5EF4-FFF2-40B4-BE49-F238E27FC236}">
                <a16:creationId xmlns:a16="http://schemas.microsoft.com/office/drawing/2014/main" id="{94DB2F92-4D8F-4DDD-95BB-9841BD5B84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2161" y="1334552"/>
            <a:ext cx="5527675" cy="5319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9300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C75A4-7FC0-413E-AF32-E7A8CD4CF24C}"/>
              </a:ext>
            </a:extLst>
          </p:cNvPr>
          <p:cNvSpPr>
            <a:spLocks noGrp="1"/>
          </p:cNvSpPr>
          <p:nvPr>
            <p:ph type="title"/>
          </p:nvPr>
        </p:nvSpPr>
        <p:spPr>
          <a:xfrm>
            <a:off x="2231136" y="263235"/>
            <a:ext cx="7729728" cy="851582"/>
          </a:xfrm>
        </p:spPr>
        <p:txBody>
          <a:bodyPr/>
          <a:lstStyle/>
          <a:p>
            <a:r>
              <a:rPr lang="en-US" dirty="0"/>
              <a:t>Types of joint</a:t>
            </a:r>
            <a:endParaRPr lang="en-GB" dirty="0"/>
          </a:p>
        </p:txBody>
      </p:sp>
      <p:sp>
        <p:nvSpPr>
          <p:cNvPr id="3" name="Content Placeholder 2">
            <a:extLst>
              <a:ext uri="{FF2B5EF4-FFF2-40B4-BE49-F238E27FC236}">
                <a16:creationId xmlns:a16="http://schemas.microsoft.com/office/drawing/2014/main" id="{F0AE0D4E-37A2-41CF-927E-5654EDF81876}"/>
              </a:ext>
            </a:extLst>
          </p:cNvPr>
          <p:cNvSpPr>
            <a:spLocks noGrp="1"/>
          </p:cNvSpPr>
          <p:nvPr>
            <p:ph idx="1"/>
          </p:nvPr>
        </p:nvSpPr>
        <p:spPr>
          <a:xfrm>
            <a:off x="314654" y="1310285"/>
            <a:ext cx="7729728" cy="3101983"/>
          </a:xfrm>
        </p:spPr>
        <p:txBody>
          <a:bodyPr/>
          <a:lstStyle/>
          <a:p>
            <a:r>
              <a:rPr lang="en-US" dirty="0"/>
              <a:t>Fill in the following table</a:t>
            </a:r>
            <a:endParaRPr lang="en-GB" dirty="0"/>
          </a:p>
        </p:txBody>
      </p:sp>
      <p:graphicFrame>
        <p:nvGraphicFramePr>
          <p:cNvPr id="4" name="Group 3">
            <a:extLst>
              <a:ext uri="{FF2B5EF4-FFF2-40B4-BE49-F238E27FC236}">
                <a16:creationId xmlns:a16="http://schemas.microsoft.com/office/drawing/2014/main" id="{23BDF226-4123-453D-B5C8-43E13B81F03F}"/>
              </a:ext>
            </a:extLst>
          </p:cNvPr>
          <p:cNvGraphicFramePr>
            <a:graphicFrameLocks noGrp="1"/>
          </p:cNvGraphicFramePr>
          <p:nvPr>
            <p:extLst>
              <p:ext uri="{D42A27DB-BD31-4B8C-83A1-F6EECF244321}">
                <p14:modId xmlns:p14="http://schemas.microsoft.com/office/powerpoint/2010/main" val="1157143912"/>
              </p:ext>
            </p:extLst>
          </p:nvPr>
        </p:nvGraphicFramePr>
        <p:xfrm>
          <a:off x="3256765" y="1310285"/>
          <a:ext cx="7972741" cy="5406687"/>
        </p:xfrm>
        <a:graphic>
          <a:graphicData uri="http://schemas.openxmlformats.org/drawingml/2006/table">
            <a:tbl>
              <a:tblPr/>
              <a:tblGrid>
                <a:gridCol w="1992822">
                  <a:extLst>
                    <a:ext uri="{9D8B030D-6E8A-4147-A177-3AD203B41FA5}">
                      <a16:colId xmlns:a16="http://schemas.microsoft.com/office/drawing/2014/main" val="20000"/>
                    </a:ext>
                  </a:extLst>
                </a:gridCol>
                <a:gridCol w="1994275">
                  <a:extLst>
                    <a:ext uri="{9D8B030D-6E8A-4147-A177-3AD203B41FA5}">
                      <a16:colId xmlns:a16="http://schemas.microsoft.com/office/drawing/2014/main" val="20001"/>
                    </a:ext>
                  </a:extLst>
                </a:gridCol>
                <a:gridCol w="1992822">
                  <a:extLst>
                    <a:ext uri="{9D8B030D-6E8A-4147-A177-3AD203B41FA5}">
                      <a16:colId xmlns:a16="http://schemas.microsoft.com/office/drawing/2014/main" val="20002"/>
                    </a:ext>
                  </a:extLst>
                </a:gridCol>
                <a:gridCol w="1992822">
                  <a:extLst>
                    <a:ext uri="{9D8B030D-6E8A-4147-A177-3AD203B41FA5}">
                      <a16:colId xmlns:a16="http://schemas.microsoft.com/office/drawing/2014/main" val="20003"/>
                    </a:ext>
                  </a:extLst>
                </a:gridCol>
              </a:tblGrid>
              <a:tr h="68429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GB" sz="1600" b="0" i="0" u="none" strike="noStrike" cap="none" normalizeH="0" baseline="0">
                          <a:ln>
                            <a:noFill/>
                          </a:ln>
                          <a:solidFill>
                            <a:schemeClr val="tx1"/>
                          </a:solidFill>
                          <a:effectLst>
                            <a:outerShdw blurRad="38100" dist="38100" dir="2700000" algn="tl">
                              <a:srgbClr val="010199"/>
                            </a:outerShdw>
                          </a:effectLst>
                          <a:latin typeface="Comic Sans MS" pitchFamily="66" charset="0"/>
                        </a:rPr>
                        <a:t>Class of Joint</a:t>
                      </a:r>
                      <a:endParaRPr kumimoji="0" lang="en-US" sz="1600" b="0" i="0" u="none" strike="noStrike" cap="none" normalizeH="0" baseline="0">
                        <a:ln>
                          <a:noFill/>
                        </a:ln>
                        <a:solidFill>
                          <a:schemeClr val="tx1"/>
                        </a:solidFill>
                        <a:effectLst>
                          <a:outerShdw blurRad="38100" dist="38100" dir="2700000" algn="tl">
                            <a:srgbClr val="010199"/>
                          </a:outerShdw>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GB" sz="1600" b="0" i="0" u="none" strike="noStrike" cap="none" normalizeH="0" baseline="0">
                          <a:ln>
                            <a:noFill/>
                          </a:ln>
                          <a:solidFill>
                            <a:schemeClr val="tx1"/>
                          </a:solidFill>
                          <a:effectLst>
                            <a:outerShdw blurRad="38100" dist="38100" dir="2700000" algn="tl">
                              <a:srgbClr val="010199"/>
                            </a:outerShdw>
                          </a:effectLst>
                          <a:latin typeface="Comic Sans MS" pitchFamily="66" charset="0"/>
                        </a:rPr>
                        <a:t>Mobility</a:t>
                      </a:r>
                      <a:endParaRPr kumimoji="0" lang="en-US" sz="1600" b="0" i="0" u="none" strike="noStrike" cap="none" normalizeH="0" baseline="0">
                        <a:ln>
                          <a:noFill/>
                        </a:ln>
                        <a:solidFill>
                          <a:schemeClr val="tx1"/>
                        </a:solidFill>
                        <a:effectLst>
                          <a:outerShdw blurRad="38100" dist="38100" dir="2700000" algn="tl">
                            <a:srgbClr val="010199"/>
                          </a:outerShdw>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GB" sz="1600" b="0" i="0" u="none" strike="noStrike" cap="none" normalizeH="0" baseline="0">
                          <a:ln>
                            <a:noFill/>
                          </a:ln>
                          <a:solidFill>
                            <a:schemeClr val="tx1"/>
                          </a:solidFill>
                          <a:effectLst>
                            <a:outerShdw blurRad="38100" dist="38100" dir="2700000" algn="tl">
                              <a:srgbClr val="010199"/>
                            </a:outerShdw>
                          </a:effectLst>
                          <a:latin typeface="Comic Sans MS" pitchFamily="66" charset="0"/>
                        </a:rPr>
                        <a:t>Stability</a:t>
                      </a:r>
                      <a:endParaRPr kumimoji="0" lang="en-US" sz="1600" b="0" i="0" u="none" strike="noStrike" cap="none" normalizeH="0" baseline="0">
                        <a:ln>
                          <a:noFill/>
                        </a:ln>
                        <a:solidFill>
                          <a:schemeClr val="tx1"/>
                        </a:solidFill>
                        <a:effectLst>
                          <a:outerShdw blurRad="38100" dist="38100" dir="2700000" algn="tl">
                            <a:srgbClr val="010199"/>
                          </a:outerShdw>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GB" sz="1600" b="0" i="0" u="none" strike="noStrike" cap="none" normalizeH="0" baseline="0">
                          <a:ln>
                            <a:noFill/>
                          </a:ln>
                          <a:solidFill>
                            <a:schemeClr val="tx1"/>
                          </a:solidFill>
                          <a:effectLst>
                            <a:outerShdw blurRad="38100" dist="38100" dir="2700000" algn="tl">
                              <a:srgbClr val="010199"/>
                            </a:outerShdw>
                          </a:effectLst>
                          <a:latin typeface="Comic Sans MS" pitchFamily="66" charset="0"/>
                        </a:rPr>
                        <a:t>Examples from the skeleton</a:t>
                      </a:r>
                      <a:endParaRPr kumimoji="0" lang="en-US" sz="1600" b="0" i="0" u="none" strike="noStrike" cap="none" normalizeH="0" baseline="0">
                        <a:ln>
                          <a:noFill/>
                        </a:ln>
                        <a:solidFill>
                          <a:schemeClr val="tx1"/>
                        </a:solidFill>
                        <a:effectLst>
                          <a:outerShdw blurRad="38100" dist="38100" dir="2700000" algn="tl">
                            <a:srgbClr val="010199"/>
                          </a:outerShdw>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7462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GB" sz="1600" b="0" i="0" u="none" strike="noStrike" cap="none" normalizeH="0" baseline="0">
                          <a:ln>
                            <a:noFill/>
                          </a:ln>
                          <a:solidFill>
                            <a:schemeClr val="tx1"/>
                          </a:solidFill>
                          <a:effectLst>
                            <a:outerShdw blurRad="38100" dist="38100" dir="2700000" algn="tl">
                              <a:srgbClr val="010199"/>
                            </a:outerShdw>
                          </a:effectLst>
                          <a:latin typeface="Comic Sans MS" pitchFamily="66" charset="0"/>
                        </a:rPr>
                        <a:t>Fibrous</a:t>
                      </a:r>
                      <a:endParaRPr kumimoji="0" lang="en-US" sz="1600" b="0" i="0" u="none" strike="noStrike" cap="none" normalizeH="0" baseline="0">
                        <a:ln>
                          <a:noFill/>
                        </a:ln>
                        <a:solidFill>
                          <a:schemeClr val="tx1"/>
                        </a:solidFill>
                        <a:effectLst>
                          <a:outerShdw blurRad="38100" dist="38100" dir="2700000" algn="tl">
                            <a:srgbClr val="010199"/>
                          </a:outerShdw>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GB" sz="1600" b="0" i="0" u="none" strike="noStrike" cap="none" normalizeH="0" baseline="0">
                          <a:ln>
                            <a:noFill/>
                          </a:ln>
                          <a:solidFill>
                            <a:schemeClr val="tx1"/>
                          </a:solidFill>
                          <a:effectLst>
                            <a:outerShdw blurRad="38100" dist="38100" dir="2700000" algn="tl">
                              <a:srgbClr val="010199"/>
                            </a:outerShdw>
                          </a:effectLst>
                          <a:latin typeface="Comic Sans MS" pitchFamily="66" charset="0"/>
                        </a:rPr>
                        <a:t>No Movement</a:t>
                      </a:r>
                      <a:endParaRPr kumimoji="0" lang="en-US" sz="1600" b="0" i="0" u="none" strike="noStrike" cap="none" normalizeH="0" baseline="0">
                        <a:ln>
                          <a:noFill/>
                        </a:ln>
                        <a:solidFill>
                          <a:schemeClr val="tx1"/>
                        </a:solidFill>
                        <a:effectLst>
                          <a:outerShdw blurRad="38100" dist="38100" dir="2700000" algn="tl">
                            <a:srgbClr val="010199"/>
                          </a:outerShdw>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GB" sz="1600" b="0" i="0" u="none" strike="noStrike" cap="none" normalizeH="0" baseline="0">
                          <a:ln>
                            <a:noFill/>
                          </a:ln>
                          <a:solidFill>
                            <a:schemeClr val="tx1"/>
                          </a:solidFill>
                          <a:effectLst>
                            <a:outerShdw blurRad="38100" dist="38100" dir="2700000" algn="tl">
                              <a:srgbClr val="010199"/>
                            </a:outerShdw>
                          </a:effectLst>
                          <a:latin typeface="Comic Sans MS" pitchFamily="66" charset="0"/>
                        </a:rPr>
                        <a:t>Most Stable</a:t>
                      </a:r>
                      <a:endParaRPr kumimoji="0" lang="en-US" sz="1600" b="0" i="0" u="none" strike="noStrike" cap="none" normalizeH="0" baseline="0">
                        <a:ln>
                          <a:noFill/>
                        </a:ln>
                        <a:solidFill>
                          <a:schemeClr val="tx1"/>
                        </a:solidFill>
                        <a:effectLst>
                          <a:outerShdw blurRad="38100" dist="38100" dir="2700000" algn="tl">
                            <a:srgbClr val="010199"/>
                          </a:outerShdw>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GB" sz="1600" b="0" i="0" u="none" strike="noStrike" cap="none" normalizeH="0" baseline="0">
                          <a:ln>
                            <a:noFill/>
                          </a:ln>
                          <a:solidFill>
                            <a:schemeClr val="tx1"/>
                          </a:solidFill>
                          <a:effectLst>
                            <a:outerShdw blurRad="38100" dist="38100" dir="2700000" algn="tl">
                              <a:srgbClr val="010199"/>
                            </a:outerShdw>
                          </a:effectLst>
                          <a:latin typeface="Comic Sans MS" pitchFamily="66" charset="0"/>
                        </a:rPr>
                        <a:t>Joint between the bones of the skull and between the fused bones of the sacrum and coccyx.</a:t>
                      </a:r>
                      <a:endParaRPr kumimoji="0" lang="en-US" sz="1600" b="0" i="0" u="none" strike="noStrike" cap="none" normalizeH="0" baseline="0">
                        <a:ln>
                          <a:noFill/>
                        </a:ln>
                        <a:solidFill>
                          <a:schemeClr val="tx1"/>
                        </a:solidFill>
                        <a:effectLst>
                          <a:outerShdw blurRad="38100" dist="38100" dir="2700000" algn="tl">
                            <a:srgbClr val="010199"/>
                          </a:outerShdw>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7462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GB" sz="1600" b="0" i="0" u="none" strike="noStrike" cap="none" normalizeH="0" baseline="0">
                          <a:ln>
                            <a:noFill/>
                          </a:ln>
                          <a:solidFill>
                            <a:schemeClr val="tx1"/>
                          </a:solidFill>
                          <a:effectLst>
                            <a:outerShdw blurRad="38100" dist="38100" dir="2700000" algn="tl">
                              <a:srgbClr val="010199"/>
                            </a:outerShdw>
                          </a:effectLst>
                          <a:latin typeface="Comic Sans MS" pitchFamily="66" charset="0"/>
                        </a:rPr>
                        <a:t>Cartilaginous</a:t>
                      </a:r>
                      <a:endParaRPr kumimoji="0" lang="en-US" sz="1600" b="0" i="0" u="none" strike="noStrike" cap="none" normalizeH="0" baseline="0">
                        <a:ln>
                          <a:noFill/>
                        </a:ln>
                        <a:solidFill>
                          <a:schemeClr val="tx1"/>
                        </a:solidFill>
                        <a:effectLst>
                          <a:outerShdw blurRad="38100" dist="38100" dir="2700000" algn="tl">
                            <a:srgbClr val="010199"/>
                          </a:outerShdw>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7314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GB" sz="1600" b="0" i="0" u="none" strike="noStrike" cap="none" normalizeH="0" baseline="0">
                          <a:ln>
                            <a:noFill/>
                          </a:ln>
                          <a:solidFill>
                            <a:schemeClr val="tx1"/>
                          </a:solidFill>
                          <a:effectLst>
                            <a:outerShdw blurRad="38100" dist="38100" dir="2700000" algn="tl">
                              <a:srgbClr val="010199"/>
                            </a:outerShdw>
                          </a:effectLst>
                          <a:latin typeface="Comic Sans MS" pitchFamily="66" charset="0"/>
                        </a:rPr>
                        <a:t>Synovial</a:t>
                      </a:r>
                      <a:endParaRPr kumimoji="0" lang="en-US" sz="1600" b="0" i="0" u="none" strike="noStrike" cap="none" normalizeH="0" baseline="0">
                        <a:ln>
                          <a:noFill/>
                        </a:ln>
                        <a:solidFill>
                          <a:schemeClr val="tx1"/>
                        </a:solidFill>
                        <a:effectLst>
                          <a:outerShdw blurRad="38100" dist="38100" dir="2700000" algn="tl">
                            <a:srgbClr val="010199"/>
                          </a:outerShdw>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30369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B97CA-310F-480A-BD02-96EA1CBCB7CE}"/>
              </a:ext>
            </a:extLst>
          </p:cNvPr>
          <p:cNvSpPr>
            <a:spLocks noGrp="1"/>
          </p:cNvSpPr>
          <p:nvPr>
            <p:ph type="title"/>
          </p:nvPr>
        </p:nvSpPr>
        <p:spPr/>
        <p:txBody>
          <a:bodyPr/>
          <a:lstStyle/>
          <a:p>
            <a:r>
              <a:rPr lang="en-US" dirty="0"/>
              <a:t>Structure of synovial joint</a:t>
            </a:r>
            <a:endParaRPr lang="en-GB" dirty="0"/>
          </a:p>
        </p:txBody>
      </p:sp>
      <p:sp>
        <p:nvSpPr>
          <p:cNvPr id="3" name="Content Placeholder 2">
            <a:extLst>
              <a:ext uri="{FF2B5EF4-FFF2-40B4-BE49-F238E27FC236}">
                <a16:creationId xmlns:a16="http://schemas.microsoft.com/office/drawing/2014/main" id="{AA8E317D-C3F4-4402-A26A-A6EAFD597F7F}"/>
              </a:ext>
            </a:extLst>
          </p:cNvPr>
          <p:cNvSpPr>
            <a:spLocks noGrp="1"/>
          </p:cNvSpPr>
          <p:nvPr>
            <p:ph idx="1"/>
          </p:nvPr>
        </p:nvSpPr>
        <p:spPr>
          <a:xfrm>
            <a:off x="753065" y="2500257"/>
            <a:ext cx="7729728" cy="3537288"/>
          </a:xfrm>
        </p:spPr>
        <p:txBody>
          <a:bodyPr>
            <a:normAutofit/>
          </a:bodyPr>
          <a:lstStyle/>
          <a:p>
            <a:r>
              <a:rPr lang="en-US" sz="2400" dirty="0"/>
              <a:t>Label the synovial joint</a:t>
            </a:r>
          </a:p>
          <a:p>
            <a:endParaRPr lang="en-US" sz="2400" dirty="0"/>
          </a:p>
          <a:p>
            <a:r>
              <a:rPr lang="en-US" sz="2400" dirty="0"/>
              <a:t>Ligament</a:t>
            </a:r>
          </a:p>
          <a:p>
            <a:r>
              <a:rPr lang="en-US" sz="2400" dirty="0"/>
              <a:t>Synovial fluid</a:t>
            </a:r>
          </a:p>
          <a:p>
            <a:r>
              <a:rPr lang="en-US" sz="2400" dirty="0"/>
              <a:t>Articular cartilage</a:t>
            </a:r>
          </a:p>
          <a:p>
            <a:r>
              <a:rPr lang="en-US" sz="2400" dirty="0"/>
              <a:t>Joint capsule</a:t>
            </a:r>
          </a:p>
          <a:p>
            <a:r>
              <a:rPr lang="en-US" sz="2400" dirty="0"/>
              <a:t>Bursa</a:t>
            </a:r>
            <a:endParaRPr lang="en-GB" sz="2400" dirty="0"/>
          </a:p>
        </p:txBody>
      </p:sp>
      <p:pic>
        <p:nvPicPr>
          <p:cNvPr id="1026" name="Picture 2" descr="Synovial Joints of the Skeletal System">
            <a:extLst>
              <a:ext uri="{FF2B5EF4-FFF2-40B4-BE49-F238E27FC236}">
                <a16:creationId xmlns:a16="http://schemas.microsoft.com/office/drawing/2014/main" id="{2F09FC71-3B7B-4766-9266-F09F307F67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2823" y="2500257"/>
            <a:ext cx="5293614" cy="3740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565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57D1D-6B42-4893-A4FB-15D394A25A1A}"/>
              </a:ext>
            </a:extLst>
          </p:cNvPr>
          <p:cNvSpPr>
            <a:spLocks noGrp="1"/>
          </p:cNvSpPr>
          <p:nvPr>
            <p:ph type="title"/>
          </p:nvPr>
        </p:nvSpPr>
        <p:spPr>
          <a:xfrm>
            <a:off x="2231136" y="119505"/>
            <a:ext cx="7729728" cy="739839"/>
          </a:xfrm>
        </p:spPr>
        <p:txBody>
          <a:bodyPr>
            <a:normAutofit fontScale="90000"/>
          </a:bodyPr>
          <a:lstStyle/>
          <a:p>
            <a:r>
              <a:rPr lang="en-US" dirty="0"/>
              <a:t>Structure of a synovial joint</a:t>
            </a:r>
            <a:endParaRPr lang="en-GB" dirty="0"/>
          </a:p>
        </p:txBody>
      </p:sp>
      <p:sp>
        <p:nvSpPr>
          <p:cNvPr id="3" name="Content Placeholder 2">
            <a:extLst>
              <a:ext uri="{FF2B5EF4-FFF2-40B4-BE49-F238E27FC236}">
                <a16:creationId xmlns:a16="http://schemas.microsoft.com/office/drawing/2014/main" id="{CB4278A2-E0CB-4A80-AA64-4DCAD9019FC7}"/>
              </a:ext>
            </a:extLst>
          </p:cNvPr>
          <p:cNvSpPr>
            <a:spLocks noGrp="1"/>
          </p:cNvSpPr>
          <p:nvPr>
            <p:ph idx="1"/>
          </p:nvPr>
        </p:nvSpPr>
        <p:spPr>
          <a:xfrm>
            <a:off x="239498" y="2249737"/>
            <a:ext cx="7729728" cy="3101983"/>
          </a:xfrm>
        </p:spPr>
        <p:txBody>
          <a:bodyPr/>
          <a:lstStyle/>
          <a:p>
            <a:r>
              <a:rPr lang="en-US" dirty="0"/>
              <a:t>Complete the table</a:t>
            </a:r>
            <a:endParaRPr lang="en-GB" dirty="0"/>
          </a:p>
        </p:txBody>
      </p:sp>
      <p:graphicFrame>
        <p:nvGraphicFramePr>
          <p:cNvPr id="4" name="Group 124">
            <a:extLst>
              <a:ext uri="{FF2B5EF4-FFF2-40B4-BE49-F238E27FC236}">
                <a16:creationId xmlns:a16="http://schemas.microsoft.com/office/drawing/2014/main" id="{B872F2E3-8EB0-4084-8F03-0E5468470584}"/>
              </a:ext>
            </a:extLst>
          </p:cNvPr>
          <p:cNvGraphicFramePr>
            <a:graphicFrameLocks noGrp="1"/>
          </p:cNvGraphicFramePr>
          <p:nvPr>
            <p:extLst>
              <p:ext uri="{D42A27DB-BD31-4B8C-83A1-F6EECF244321}">
                <p14:modId xmlns:p14="http://schemas.microsoft.com/office/powerpoint/2010/main" val="472458218"/>
              </p:ext>
            </p:extLst>
          </p:nvPr>
        </p:nvGraphicFramePr>
        <p:xfrm>
          <a:off x="3085426" y="1083868"/>
          <a:ext cx="8642350" cy="5433719"/>
        </p:xfrm>
        <a:graphic>
          <a:graphicData uri="http://schemas.openxmlformats.org/drawingml/2006/table">
            <a:tbl>
              <a:tblPr/>
              <a:tblGrid>
                <a:gridCol w="2376488">
                  <a:extLst>
                    <a:ext uri="{9D8B030D-6E8A-4147-A177-3AD203B41FA5}">
                      <a16:colId xmlns:a16="http://schemas.microsoft.com/office/drawing/2014/main" val="20000"/>
                    </a:ext>
                  </a:extLst>
                </a:gridCol>
                <a:gridCol w="3240087">
                  <a:extLst>
                    <a:ext uri="{9D8B030D-6E8A-4147-A177-3AD203B41FA5}">
                      <a16:colId xmlns:a16="http://schemas.microsoft.com/office/drawing/2014/main" val="20001"/>
                    </a:ext>
                  </a:extLst>
                </a:gridCol>
                <a:gridCol w="3025775">
                  <a:extLst>
                    <a:ext uri="{9D8B030D-6E8A-4147-A177-3AD203B41FA5}">
                      <a16:colId xmlns:a16="http://schemas.microsoft.com/office/drawing/2014/main" val="20002"/>
                    </a:ext>
                  </a:extLst>
                </a:gridCol>
              </a:tblGrid>
              <a:tr h="39515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GB" sz="18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rPr>
                        <a:t>Feature</a:t>
                      </a:r>
                      <a:endParaRPr kumimoji="0" lang="en-US" sz="18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GB" sz="18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rPr>
                        <a:t>Structure</a:t>
                      </a:r>
                      <a:endParaRPr kumimoji="0" lang="en-US" sz="18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GB" sz="1800" b="0" i="0" u="none" strike="noStrike" cap="none" normalizeH="0" baseline="0">
                          <a:ln>
                            <a:noFill/>
                          </a:ln>
                          <a:solidFill>
                            <a:schemeClr val="tx1"/>
                          </a:solidFill>
                          <a:effectLst>
                            <a:outerShdw blurRad="38100" dist="38100" dir="2700000" algn="tl">
                              <a:srgbClr val="010199"/>
                            </a:outerShdw>
                          </a:effectLst>
                          <a:latin typeface="Comic Sans MS" pitchFamily="66" charset="0"/>
                        </a:rPr>
                        <a:t>Function</a:t>
                      </a:r>
                      <a:endParaRPr kumimoji="0" lang="en-US" sz="1800" b="0" i="0" u="none" strike="noStrike" cap="none" normalizeH="0" baseline="0">
                        <a:ln>
                          <a:noFill/>
                        </a:ln>
                        <a:solidFill>
                          <a:schemeClr val="tx1"/>
                        </a:solidFill>
                        <a:effectLst>
                          <a:outerShdw blurRad="38100" dist="38100" dir="2700000" algn="tl">
                            <a:srgbClr val="010199"/>
                          </a:outerShdw>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336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GB" sz="18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rPr>
                        <a:t>Ligament</a:t>
                      </a:r>
                      <a:endParaRPr kumimoji="0" lang="en-US" sz="18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18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1800" b="0" i="0" u="none" strike="noStrike" cap="none" normalizeH="0" baseline="0">
                        <a:ln>
                          <a:noFill/>
                        </a:ln>
                        <a:solidFill>
                          <a:schemeClr val="tx1"/>
                        </a:solidFill>
                        <a:effectLst>
                          <a:outerShdw blurRad="38100" dist="38100" dir="2700000" algn="tl">
                            <a:srgbClr val="010199"/>
                          </a:outerShdw>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991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GB" sz="18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rPr>
                        <a:t>Synovial Fluid</a:t>
                      </a:r>
                      <a:endParaRPr kumimoji="0" lang="en-US" sz="18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18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1800" b="0" i="0" u="none" strike="noStrike" cap="none" normalizeH="0" baseline="0">
                        <a:ln>
                          <a:noFill/>
                        </a:ln>
                        <a:solidFill>
                          <a:schemeClr val="tx1"/>
                        </a:solidFill>
                        <a:effectLst>
                          <a:outerShdw blurRad="38100" dist="38100" dir="2700000" algn="tl">
                            <a:srgbClr val="010199"/>
                          </a:outerShdw>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7682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GB" sz="1800" b="0" i="0" u="none" strike="noStrike" cap="none" normalizeH="0" baseline="0">
                          <a:ln>
                            <a:noFill/>
                          </a:ln>
                          <a:solidFill>
                            <a:schemeClr val="tx1"/>
                          </a:solidFill>
                          <a:effectLst>
                            <a:outerShdw blurRad="38100" dist="38100" dir="2700000" algn="tl">
                              <a:srgbClr val="010199"/>
                            </a:outerShdw>
                          </a:effectLst>
                          <a:latin typeface="Comic Sans MS" pitchFamily="66" charset="0"/>
                        </a:rPr>
                        <a:t>Articular Cartilage</a:t>
                      </a:r>
                      <a:endParaRPr kumimoji="0" lang="en-US" sz="1800" b="0" i="0" u="none" strike="noStrike" cap="none" normalizeH="0" baseline="0">
                        <a:ln>
                          <a:noFill/>
                        </a:ln>
                        <a:solidFill>
                          <a:schemeClr val="tx1"/>
                        </a:solidFill>
                        <a:effectLst>
                          <a:outerShdw blurRad="38100" dist="38100" dir="2700000" algn="tl">
                            <a:srgbClr val="010199"/>
                          </a:outerShdw>
                        </a:effectLst>
                        <a:latin typeface="Comic Sans MS" pitchFamily="66"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18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1800" b="0" i="0" u="none" strike="noStrike" cap="none" normalizeH="0" baseline="0">
                        <a:ln>
                          <a:noFill/>
                        </a:ln>
                        <a:solidFill>
                          <a:schemeClr val="tx1"/>
                        </a:solidFill>
                        <a:effectLst>
                          <a:outerShdw blurRad="38100" dist="38100" dir="2700000" algn="tl">
                            <a:srgbClr val="010199"/>
                          </a:outerShdw>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0229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GB" sz="1800" b="0" i="0" u="none" strike="noStrike" cap="none" normalizeH="0" baseline="0">
                          <a:ln>
                            <a:noFill/>
                          </a:ln>
                          <a:solidFill>
                            <a:schemeClr val="tx1"/>
                          </a:solidFill>
                          <a:effectLst>
                            <a:outerShdw blurRad="38100" dist="38100" dir="2700000" algn="tl">
                              <a:srgbClr val="010199"/>
                            </a:outerShdw>
                          </a:effectLst>
                          <a:latin typeface="Comic Sans MS" pitchFamily="66" charset="0"/>
                        </a:rPr>
                        <a:t>Joint Capsule</a:t>
                      </a:r>
                      <a:endParaRPr kumimoji="0" lang="en-US" sz="1800" b="0" i="0" u="none" strike="noStrike" cap="none" normalizeH="0" baseline="0">
                        <a:ln>
                          <a:noFill/>
                        </a:ln>
                        <a:solidFill>
                          <a:schemeClr val="tx1"/>
                        </a:solidFill>
                        <a:effectLst>
                          <a:outerShdw blurRad="38100" dist="38100" dir="2700000" algn="tl">
                            <a:srgbClr val="010199"/>
                          </a:outerShdw>
                        </a:effectLst>
                        <a:latin typeface="Comic Sans MS" pitchFamily="66"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18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18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41617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rPr>
                        <a:t>Bursa</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18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18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29019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85756-9543-4E78-B568-199FB729B56C}"/>
              </a:ext>
            </a:extLst>
          </p:cNvPr>
          <p:cNvSpPr>
            <a:spLocks noGrp="1"/>
          </p:cNvSpPr>
          <p:nvPr>
            <p:ph type="title"/>
          </p:nvPr>
        </p:nvSpPr>
        <p:spPr/>
        <p:txBody>
          <a:bodyPr/>
          <a:lstStyle/>
          <a:p>
            <a:r>
              <a:rPr lang="en-US" dirty="0"/>
              <a:t>Types of synovial joint</a:t>
            </a:r>
            <a:endParaRPr lang="en-GB" dirty="0"/>
          </a:p>
        </p:txBody>
      </p:sp>
      <p:graphicFrame>
        <p:nvGraphicFramePr>
          <p:cNvPr id="4" name="Content Placeholder 3">
            <a:extLst>
              <a:ext uri="{FF2B5EF4-FFF2-40B4-BE49-F238E27FC236}">
                <a16:creationId xmlns:a16="http://schemas.microsoft.com/office/drawing/2014/main" id="{546B7838-3DE0-46C7-97FC-DC171BA8704B}"/>
              </a:ext>
            </a:extLst>
          </p:cNvPr>
          <p:cNvGraphicFramePr>
            <a:graphicFrameLocks noGrp="1"/>
          </p:cNvGraphicFramePr>
          <p:nvPr>
            <p:ph idx="1"/>
            <p:extLst>
              <p:ext uri="{D42A27DB-BD31-4B8C-83A1-F6EECF244321}">
                <p14:modId xmlns:p14="http://schemas.microsoft.com/office/powerpoint/2010/main" val="471997251"/>
              </p:ext>
            </p:extLst>
          </p:nvPr>
        </p:nvGraphicFramePr>
        <p:xfrm>
          <a:off x="478480" y="2923146"/>
          <a:ext cx="11235040" cy="3548132"/>
        </p:xfrm>
        <a:graphic>
          <a:graphicData uri="http://schemas.openxmlformats.org/drawingml/2006/table">
            <a:tbl>
              <a:tblPr firstRow="1" bandRow="1">
                <a:tableStyleId>{5C22544A-7EE6-4342-B048-85BDC9FD1C3A}</a:tableStyleId>
              </a:tblPr>
              <a:tblGrid>
                <a:gridCol w="2808760">
                  <a:extLst>
                    <a:ext uri="{9D8B030D-6E8A-4147-A177-3AD203B41FA5}">
                      <a16:colId xmlns:a16="http://schemas.microsoft.com/office/drawing/2014/main" val="2283764455"/>
                    </a:ext>
                  </a:extLst>
                </a:gridCol>
                <a:gridCol w="2808760">
                  <a:extLst>
                    <a:ext uri="{9D8B030D-6E8A-4147-A177-3AD203B41FA5}">
                      <a16:colId xmlns:a16="http://schemas.microsoft.com/office/drawing/2014/main" val="1903009813"/>
                    </a:ext>
                  </a:extLst>
                </a:gridCol>
                <a:gridCol w="2808760">
                  <a:extLst>
                    <a:ext uri="{9D8B030D-6E8A-4147-A177-3AD203B41FA5}">
                      <a16:colId xmlns:a16="http://schemas.microsoft.com/office/drawing/2014/main" val="341518315"/>
                    </a:ext>
                  </a:extLst>
                </a:gridCol>
                <a:gridCol w="2808760">
                  <a:extLst>
                    <a:ext uri="{9D8B030D-6E8A-4147-A177-3AD203B41FA5}">
                      <a16:colId xmlns:a16="http://schemas.microsoft.com/office/drawing/2014/main" val="2449446139"/>
                    </a:ext>
                  </a:extLst>
                </a:gridCol>
              </a:tblGrid>
              <a:tr h="555712">
                <a:tc>
                  <a:txBody>
                    <a:bodyPr/>
                    <a:lstStyle/>
                    <a:p>
                      <a:r>
                        <a:rPr lang="en-US" dirty="0"/>
                        <a:t>Type of joint</a:t>
                      </a:r>
                      <a:endParaRPr lang="en-GB" dirty="0"/>
                    </a:p>
                  </a:txBody>
                  <a:tcPr/>
                </a:tc>
                <a:tc>
                  <a:txBody>
                    <a:bodyPr/>
                    <a:lstStyle/>
                    <a:p>
                      <a:r>
                        <a:rPr lang="en-US" dirty="0"/>
                        <a:t>Examples</a:t>
                      </a:r>
                      <a:endParaRPr lang="en-GB" dirty="0"/>
                    </a:p>
                  </a:txBody>
                  <a:tcPr/>
                </a:tc>
                <a:tc>
                  <a:txBody>
                    <a:bodyPr/>
                    <a:lstStyle/>
                    <a:p>
                      <a:r>
                        <a:rPr lang="en-US" dirty="0"/>
                        <a:t>Description</a:t>
                      </a:r>
                      <a:endParaRPr lang="en-GB" dirty="0"/>
                    </a:p>
                  </a:txBody>
                  <a:tcPr/>
                </a:tc>
                <a:tc>
                  <a:txBody>
                    <a:bodyPr/>
                    <a:lstStyle/>
                    <a:p>
                      <a:r>
                        <a:rPr lang="en-US" dirty="0"/>
                        <a:t>Mobility (movement)</a:t>
                      </a:r>
                      <a:endParaRPr lang="en-GB" dirty="0"/>
                    </a:p>
                  </a:txBody>
                  <a:tcPr/>
                </a:tc>
                <a:extLst>
                  <a:ext uri="{0D108BD9-81ED-4DB2-BD59-A6C34878D82A}">
                    <a16:rowId xmlns:a16="http://schemas.microsoft.com/office/drawing/2014/main" val="332273170"/>
                  </a:ext>
                </a:extLst>
              </a:tr>
              <a:tr h="598484">
                <a:tc>
                  <a:txBody>
                    <a:bodyPr/>
                    <a:lstStyle/>
                    <a:p>
                      <a:r>
                        <a:rPr lang="en-US" dirty="0"/>
                        <a:t>Ball and socket</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117072237"/>
                  </a:ext>
                </a:extLst>
              </a:tr>
              <a:tr h="598484">
                <a:tc>
                  <a:txBody>
                    <a:bodyPr/>
                    <a:lstStyle/>
                    <a:p>
                      <a:r>
                        <a:rPr lang="en-US" dirty="0"/>
                        <a:t>Hinge</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020494886"/>
                  </a:ext>
                </a:extLst>
              </a:tr>
              <a:tr h="598484">
                <a:tc>
                  <a:txBody>
                    <a:bodyPr/>
                    <a:lstStyle/>
                    <a:p>
                      <a:r>
                        <a:rPr lang="en-US" dirty="0"/>
                        <a:t>Condyloid</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362789743"/>
                  </a:ext>
                </a:extLst>
              </a:tr>
              <a:tr h="598484">
                <a:tc>
                  <a:txBody>
                    <a:bodyPr/>
                    <a:lstStyle/>
                    <a:p>
                      <a:r>
                        <a:rPr lang="en-US" dirty="0"/>
                        <a:t>Pivot</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105305828"/>
                  </a:ext>
                </a:extLst>
              </a:tr>
              <a:tr h="598484">
                <a:tc>
                  <a:txBody>
                    <a:bodyPr/>
                    <a:lstStyle/>
                    <a:p>
                      <a:r>
                        <a:rPr lang="en-US" dirty="0"/>
                        <a:t>Gliding</a:t>
                      </a:r>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910409190"/>
                  </a:ext>
                </a:extLst>
              </a:tr>
            </a:tbl>
          </a:graphicData>
        </a:graphic>
      </p:graphicFrame>
      <p:sp>
        <p:nvSpPr>
          <p:cNvPr id="5" name="TextBox 4">
            <a:extLst>
              <a:ext uri="{FF2B5EF4-FFF2-40B4-BE49-F238E27FC236}">
                <a16:creationId xmlns:a16="http://schemas.microsoft.com/office/drawing/2014/main" id="{AA45DE40-5FF4-4432-AE2B-792863408D62}"/>
              </a:ext>
            </a:extLst>
          </p:cNvPr>
          <p:cNvSpPr txBox="1"/>
          <p:nvPr/>
        </p:nvSpPr>
        <p:spPr>
          <a:xfrm>
            <a:off x="478480" y="2369148"/>
            <a:ext cx="3993312" cy="369332"/>
          </a:xfrm>
          <a:prstGeom prst="rect">
            <a:avLst/>
          </a:prstGeom>
          <a:noFill/>
        </p:spPr>
        <p:txBody>
          <a:bodyPr wrap="square" rtlCol="0">
            <a:spAutoFit/>
          </a:bodyPr>
          <a:lstStyle/>
          <a:p>
            <a:r>
              <a:rPr lang="en-US" dirty="0"/>
              <a:t>Complete the following table:</a:t>
            </a:r>
            <a:endParaRPr lang="en-GB" dirty="0"/>
          </a:p>
        </p:txBody>
      </p:sp>
    </p:spTree>
    <p:extLst>
      <p:ext uri="{BB962C8B-B14F-4D97-AF65-F5344CB8AC3E}">
        <p14:creationId xmlns:p14="http://schemas.microsoft.com/office/powerpoint/2010/main" val="39688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4D51A-9E1E-41D0-9C68-2A3886488BDF}"/>
              </a:ext>
            </a:extLst>
          </p:cNvPr>
          <p:cNvSpPr>
            <a:spLocks noGrp="1"/>
          </p:cNvSpPr>
          <p:nvPr>
            <p:ph type="title"/>
          </p:nvPr>
        </p:nvSpPr>
        <p:spPr>
          <a:xfrm>
            <a:off x="2231136" y="254508"/>
            <a:ext cx="7729728" cy="810204"/>
          </a:xfrm>
        </p:spPr>
        <p:txBody>
          <a:bodyPr/>
          <a:lstStyle/>
          <a:p>
            <a:r>
              <a:rPr lang="en-US" dirty="0"/>
              <a:t>Types of movement</a:t>
            </a:r>
            <a:endParaRPr lang="en-GB" dirty="0"/>
          </a:p>
        </p:txBody>
      </p:sp>
      <p:sp>
        <p:nvSpPr>
          <p:cNvPr id="3" name="Content Placeholder 2">
            <a:extLst>
              <a:ext uri="{FF2B5EF4-FFF2-40B4-BE49-F238E27FC236}">
                <a16:creationId xmlns:a16="http://schemas.microsoft.com/office/drawing/2014/main" id="{36FE11F5-7686-4429-A2BB-5EAAE6CBC1C3}"/>
              </a:ext>
            </a:extLst>
          </p:cNvPr>
          <p:cNvSpPr>
            <a:spLocks noGrp="1"/>
          </p:cNvSpPr>
          <p:nvPr>
            <p:ph idx="1"/>
          </p:nvPr>
        </p:nvSpPr>
        <p:spPr>
          <a:xfrm>
            <a:off x="114236" y="1064712"/>
            <a:ext cx="11022097" cy="3101983"/>
          </a:xfrm>
        </p:spPr>
        <p:txBody>
          <a:bodyPr/>
          <a:lstStyle/>
          <a:p>
            <a:r>
              <a:rPr lang="en-US" dirty="0"/>
              <a:t>Complete the following table and find some pictures to help you see each movement visually</a:t>
            </a:r>
            <a:endParaRPr lang="en-GB" dirty="0"/>
          </a:p>
        </p:txBody>
      </p:sp>
      <p:graphicFrame>
        <p:nvGraphicFramePr>
          <p:cNvPr id="4" name="Table 3">
            <a:extLst>
              <a:ext uri="{FF2B5EF4-FFF2-40B4-BE49-F238E27FC236}">
                <a16:creationId xmlns:a16="http://schemas.microsoft.com/office/drawing/2014/main" id="{885A7D1E-291B-4F26-B5E7-BD236E07766D}"/>
              </a:ext>
            </a:extLst>
          </p:cNvPr>
          <p:cNvGraphicFramePr>
            <a:graphicFrameLocks noGrp="1"/>
          </p:cNvGraphicFramePr>
          <p:nvPr>
            <p:extLst>
              <p:ext uri="{D42A27DB-BD31-4B8C-83A1-F6EECF244321}">
                <p14:modId xmlns:p14="http://schemas.microsoft.com/office/powerpoint/2010/main" val="3644910565"/>
              </p:ext>
            </p:extLst>
          </p:nvPr>
        </p:nvGraphicFramePr>
        <p:xfrm>
          <a:off x="1055666" y="1510398"/>
          <a:ext cx="10080668" cy="4993640"/>
        </p:xfrm>
        <a:graphic>
          <a:graphicData uri="http://schemas.openxmlformats.org/drawingml/2006/table">
            <a:tbl>
              <a:tblPr firstRow="1" bandRow="1">
                <a:tableStyleId>{5C22544A-7EE6-4342-B048-85BDC9FD1C3A}</a:tableStyleId>
              </a:tblPr>
              <a:tblGrid>
                <a:gridCol w="5040334">
                  <a:extLst>
                    <a:ext uri="{9D8B030D-6E8A-4147-A177-3AD203B41FA5}">
                      <a16:colId xmlns:a16="http://schemas.microsoft.com/office/drawing/2014/main" val="1452586528"/>
                    </a:ext>
                  </a:extLst>
                </a:gridCol>
                <a:gridCol w="5040334">
                  <a:extLst>
                    <a:ext uri="{9D8B030D-6E8A-4147-A177-3AD203B41FA5}">
                      <a16:colId xmlns:a16="http://schemas.microsoft.com/office/drawing/2014/main" val="3654747228"/>
                    </a:ext>
                  </a:extLst>
                </a:gridCol>
              </a:tblGrid>
              <a:tr h="370840">
                <a:tc>
                  <a:txBody>
                    <a:bodyPr/>
                    <a:lstStyle/>
                    <a:p>
                      <a:r>
                        <a:rPr lang="en-US" dirty="0"/>
                        <a:t>Name</a:t>
                      </a:r>
                      <a:endParaRPr lang="en-GB" dirty="0"/>
                    </a:p>
                  </a:txBody>
                  <a:tcPr/>
                </a:tc>
                <a:tc>
                  <a:txBody>
                    <a:bodyPr/>
                    <a:lstStyle/>
                    <a:p>
                      <a:r>
                        <a:rPr lang="en-US" dirty="0"/>
                        <a:t>Type of movement</a:t>
                      </a:r>
                      <a:endParaRPr lang="en-GB" dirty="0"/>
                    </a:p>
                  </a:txBody>
                  <a:tcPr/>
                </a:tc>
                <a:extLst>
                  <a:ext uri="{0D108BD9-81ED-4DB2-BD59-A6C34878D82A}">
                    <a16:rowId xmlns:a16="http://schemas.microsoft.com/office/drawing/2014/main" val="197807774"/>
                  </a:ext>
                </a:extLst>
              </a:tr>
              <a:tr h="370840">
                <a:tc>
                  <a:txBody>
                    <a:bodyPr/>
                    <a:lstStyle/>
                    <a:p>
                      <a:r>
                        <a:rPr lang="en-US" dirty="0"/>
                        <a:t>Flexion</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dirty="0">
                          <a:ln>
                            <a:noFill/>
                          </a:ln>
                          <a:solidFill>
                            <a:schemeClr val="tx1"/>
                          </a:solidFill>
                          <a:effectLst/>
                          <a:latin typeface="+mn-lt"/>
                        </a:rPr>
                        <a:t>Of a joint makes part of the body move in a forwards direction from the anatomical position</a:t>
                      </a:r>
                      <a:endParaRPr kumimoji="0" lang="en-US" sz="1800" b="0" i="0" u="none" strike="noStrike" cap="none" normalizeH="0" baseline="0" dirty="0">
                        <a:ln>
                          <a:noFill/>
                        </a:ln>
                        <a:solidFill>
                          <a:schemeClr val="tx1"/>
                        </a:solidFill>
                        <a:effectLst/>
                        <a:latin typeface="+mn-lt"/>
                      </a:endParaRPr>
                    </a:p>
                    <a:p>
                      <a:endParaRPr lang="en-GB" dirty="0"/>
                    </a:p>
                  </a:txBody>
                  <a:tcPr/>
                </a:tc>
                <a:extLst>
                  <a:ext uri="{0D108BD9-81ED-4DB2-BD59-A6C34878D82A}">
                    <a16:rowId xmlns:a16="http://schemas.microsoft.com/office/drawing/2014/main" val="1184273036"/>
                  </a:ext>
                </a:extLst>
              </a:tr>
              <a:tr h="370840">
                <a:tc>
                  <a:txBody>
                    <a:bodyPr/>
                    <a:lstStyle/>
                    <a:p>
                      <a:r>
                        <a:rPr lang="en-US" dirty="0"/>
                        <a:t>Extension</a:t>
                      </a:r>
                      <a:endParaRPr lang="en-GB" dirty="0"/>
                    </a:p>
                  </a:txBody>
                  <a:tcPr/>
                </a:tc>
                <a:tc>
                  <a:txBody>
                    <a:bodyPr/>
                    <a:lstStyle/>
                    <a:p>
                      <a:endParaRPr lang="en-GB" dirty="0"/>
                    </a:p>
                  </a:txBody>
                  <a:tcPr/>
                </a:tc>
                <a:extLst>
                  <a:ext uri="{0D108BD9-81ED-4DB2-BD59-A6C34878D82A}">
                    <a16:rowId xmlns:a16="http://schemas.microsoft.com/office/drawing/2014/main" val="3059012623"/>
                  </a:ext>
                </a:extLst>
              </a:tr>
              <a:tr h="370840">
                <a:tc>
                  <a:txBody>
                    <a:bodyPr/>
                    <a:lstStyle/>
                    <a:p>
                      <a:r>
                        <a:rPr lang="en-US" dirty="0"/>
                        <a:t>Horizontal flexion</a:t>
                      </a:r>
                      <a:endParaRPr lang="en-GB" dirty="0"/>
                    </a:p>
                  </a:txBody>
                  <a:tcPr/>
                </a:tc>
                <a:tc>
                  <a:txBody>
                    <a:bodyPr/>
                    <a:lstStyle/>
                    <a:p>
                      <a:endParaRPr lang="en-GB" dirty="0"/>
                    </a:p>
                  </a:txBody>
                  <a:tcPr/>
                </a:tc>
                <a:extLst>
                  <a:ext uri="{0D108BD9-81ED-4DB2-BD59-A6C34878D82A}">
                    <a16:rowId xmlns:a16="http://schemas.microsoft.com/office/drawing/2014/main" val="3109228156"/>
                  </a:ext>
                </a:extLst>
              </a:tr>
              <a:tr h="370840">
                <a:tc>
                  <a:txBody>
                    <a:bodyPr/>
                    <a:lstStyle/>
                    <a:p>
                      <a:r>
                        <a:rPr lang="en-US" dirty="0"/>
                        <a:t>Horizontal extension</a:t>
                      </a:r>
                    </a:p>
                  </a:txBody>
                  <a:tcPr/>
                </a:tc>
                <a:tc>
                  <a:txBody>
                    <a:bodyPr/>
                    <a:lstStyle/>
                    <a:p>
                      <a:endParaRPr lang="en-GB" dirty="0"/>
                    </a:p>
                  </a:txBody>
                  <a:tcPr/>
                </a:tc>
                <a:extLst>
                  <a:ext uri="{0D108BD9-81ED-4DB2-BD59-A6C34878D82A}">
                    <a16:rowId xmlns:a16="http://schemas.microsoft.com/office/drawing/2014/main" val="1242774246"/>
                  </a:ext>
                </a:extLst>
              </a:tr>
              <a:tr h="370840">
                <a:tc>
                  <a:txBody>
                    <a:bodyPr/>
                    <a:lstStyle/>
                    <a:p>
                      <a:r>
                        <a:rPr lang="en-US" dirty="0"/>
                        <a:t>Abduction</a:t>
                      </a:r>
                      <a:endParaRPr lang="en-GB" dirty="0"/>
                    </a:p>
                  </a:txBody>
                  <a:tcPr/>
                </a:tc>
                <a:tc>
                  <a:txBody>
                    <a:bodyPr/>
                    <a:lstStyle/>
                    <a:p>
                      <a:endParaRPr lang="en-GB" dirty="0"/>
                    </a:p>
                  </a:txBody>
                  <a:tcPr/>
                </a:tc>
                <a:extLst>
                  <a:ext uri="{0D108BD9-81ED-4DB2-BD59-A6C34878D82A}">
                    <a16:rowId xmlns:a16="http://schemas.microsoft.com/office/drawing/2014/main" val="4125880502"/>
                  </a:ext>
                </a:extLst>
              </a:tr>
              <a:tr h="370840">
                <a:tc>
                  <a:txBody>
                    <a:bodyPr/>
                    <a:lstStyle/>
                    <a:p>
                      <a:r>
                        <a:rPr lang="en-US" dirty="0"/>
                        <a:t>Adduction</a:t>
                      </a:r>
                      <a:endParaRPr lang="en-GB" dirty="0"/>
                    </a:p>
                  </a:txBody>
                  <a:tcPr/>
                </a:tc>
                <a:tc>
                  <a:txBody>
                    <a:bodyPr/>
                    <a:lstStyle/>
                    <a:p>
                      <a:endParaRPr lang="en-GB"/>
                    </a:p>
                  </a:txBody>
                  <a:tcPr/>
                </a:tc>
                <a:extLst>
                  <a:ext uri="{0D108BD9-81ED-4DB2-BD59-A6C34878D82A}">
                    <a16:rowId xmlns:a16="http://schemas.microsoft.com/office/drawing/2014/main" val="3698610913"/>
                  </a:ext>
                </a:extLst>
              </a:tr>
              <a:tr h="370840">
                <a:tc>
                  <a:txBody>
                    <a:bodyPr/>
                    <a:lstStyle/>
                    <a:p>
                      <a:r>
                        <a:rPr lang="en-US" dirty="0"/>
                        <a:t>Medial rotation</a:t>
                      </a:r>
                      <a:endParaRPr lang="en-GB" dirty="0"/>
                    </a:p>
                  </a:txBody>
                  <a:tcPr/>
                </a:tc>
                <a:tc>
                  <a:txBody>
                    <a:bodyPr/>
                    <a:lstStyle/>
                    <a:p>
                      <a:endParaRPr lang="en-GB" dirty="0"/>
                    </a:p>
                  </a:txBody>
                  <a:tcPr/>
                </a:tc>
                <a:extLst>
                  <a:ext uri="{0D108BD9-81ED-4DB2-BD59-A6C34878D82A}">
                    <a16:rowId xmlns:a16="http://schemas.microsoft.com/office/drawing/2014/main" val="1595452657"/>
                  </a:ext>
                </a:extLst>
              </a:tr>
              <a:tr h="370840">
                <a:tc>
                  <a:txBody>
                    <a:bodyPr/>
                    <a:lstStyle/>
                    <a:p>
                      <a:r>
                        <a:rPr lang="en-US" dirty="0"/>
                        <a:t>Lateral rotation</a:t>
                      </a:r>
                      <a:endParaRPr lang="en-GB" dirty="0"/>
                    </a:p>
                  </a:txBody>
                  <a:tcPr/>
                </a:tc>
                <a:tc>
                  <a:txBody>
                    <a:bodyPr/>
                    <a:lstStyle/>
                    <a:p>
                      <a:endParaRPr lang="en-GB" dirty="0"/>
                    </a:p>
                  </a:txBody>
                  <a:tcPr/>
                </a:tc>
                <a:extLst>
                  <a:ext uri="{0D108BD9-81ED-4DB2-BD59-A6C34878D82A}">
                    <a16:rowId xmlns:a16="http://schemas.microsoft.com/office/drawing/2014/main" val="3504781434"/>
                  </a:ext>
                </a:extLst>
              </a:tr>
              <a:tr h="370840">
                <a:tc>
                  <a:txBody>
                    <a:bodyPr/>
                    <a:lstStyle/>
                    <a:p>
                      <a:r>
                        <a:rPr lang="en-US" dirty="0"/>
                        <a:t>Circumduction </a:t>
                      </a:r>
                      <a:endParaRPr lang="en-GB" dirty="0"/>
                    </a:p>
                  </a:txBody>
                  <a:tcPr/>
                </a:tc>
                <a:tc>
                  <a:txBody>
                    <a:bodyPr/>
                    <a:lstStyle/>
                    <a:p>
                      <a:endParaRPr lang="en-GB" dirty="0"/>
                    </a:p>
                  </a:txBody>
                  <a:tcPr/>
                </a:tc>
                <a:extLst>
                  <a:ext uri="{0D108BD9-81ED-4DB2-BD59-A6C34878D82A}">
                    <a16:rowId xmlns:a16="http://schemas.microsoft.com/office/drawing/2014/main" val="3798700118"/>
                  </a:ext>
                </a:extLst>
              </a:tr>
              <a:tr h="370840">
                <a:tc>
                  <a:txBody>
                    <a:bodyPr/>
                    <a:lstStyle/>
                    <a:p>
                      <a:r>
                        <a:rPr lang="en-US" dirty="0"/>
                        <a:t>Plantar flexion</a:t>
                      </a:r>
                      <a:endParaRPr lang="en-GB" dirty="0"/>
                    </a:p>
                  </a:txBody>
                  <a:tcPr/>
                </a:tc>
                <a:tc>
                  <a:txBody>
                    <a:bodyPr/>
                    <a:lstStyle/>
                    <a:p>
                      <a:endParaRPr lang="en-GB" dirty="0"/>
                    </a:p>
                  </a:txBody>
                  <a:tcPr/>
                </a:tc>
                <a:extLst>
                  <a:ext uri="{0D108BD9-81ED-4DB2-BD59-A6C34878D82A}">
                    <a16:rowId xmlns:a16="http://schemas.microsoft.com/office/drawing/2014/main" val="1380801814"/>
                  </a:ext>
                </a:extLst>
              </a:tr>
              <a:tr h="370840">
                <a:tc>
                  <a:txBody>
                    <a:bodyPr/>
                    <a:lstStyle/>
                    <a:p>
                      <a:r>
                        <a:rPr lang="en-US" dirty="0"/>
                        <a:t>Dorsi-flexion</a:t>
                      </a:r>
                      <a:endParaRPr lang="en-GB" dirty="0"/>
                    </a:p>
                  </a:txBody>
                  <a:tcPr/>
                </a:tc>
                <a:tc>
                  <a:txBody>
                    <a:bodyPr/>
                    <a:lstStyle/>
                    <a:p>
                      <a:endParaRPr lang="en-GB" dirty="0"/>
                    </a:p>
                  </a:txBody>
                  <a:tcPr/>
                </a:tc>
                <a:extLst>
                  <a:ext uri="{0D108BD9-81ED-4DB2-BD59-A6C34878D82A}">
                    <a16:rowId xmlns:a16="http://schemas.microsoft.com/office/drawing/2014/main" val="1710198082"/>
                  </a:ext>
                </a:extLst>
              </a:tr>
            </a:tbl>
          </a:graphicData>
        </a:graphic>
      </p:graphicFrame>
    </p:spTree>
    <p:extLst>
      <p:ext uri="{BB962C8B-B14F-4D97-AF65-F5344CB8AC3E}">
        <p14:creationId xmlns:p14="http://schemas.microsoft.com/office/powerpoint/2010/main" val="1303338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621FC-848D-4AE2-84AC-4788B24FA7FF}"/>
              </a:ext>
            </a:extLst>
          </p:cNvPr>
          <p:cNvSpPr>
            <a:spLocks noGrp="1"/>
          </p:cNvSpPr>
          <p:nvPr>
            <p:ph type="title"/>
          </p:nvPr>
        </p:nvSpPr>
        <p:spPr>
          <a:xfrm>
            <a:off x="2231136" y="250708"/>
            <a:ext cx="7729728" cy="1188720"/>
          </a:xfrm>
        </p:spPr>
        <p:txBody>
          <a:bodyPr/>
          <a:lstStyle/>
          <a:p>
            <a:r>
              <a:rPr lang="en-US" dirty="0"/>
              <a:t>Movements of major joints</a:t>
            </a:r>
            <a:endParaRPr lang="en-GB" dirty="0"/>
          </a:p>
        </p:txBody>
      </p:sp>
      <p:sp>
        <p:nvSpPr>
          <p:cNvPr id="3" name="Content Placeholder 2">
            <a:extLst>
              <a:ext uri="{FF2B5EF4-FFF2-40B4-BE49-F238E27FC236}">
                <a16:creationId xmlns:a16="http://schemas.microsoft.com/office/drawing/2014/main" id="{8C50B6C2-C5F4-4995-9F7A-4BAA6E26FFAC}"/>
              </a:ext>
            </a:extLst>
          </p:cNvPr>
          <p:cNvSpPr>
            <a:spLocks noGrp="1"/>
          </p:cNvSpPr>
          <p:nvPr>
            <p:ph idx="1"/>
          </p:nvPr>
        </p:nvSpPr>
        <p:spPr>
          <a:xfrm>
            <a:off x="327180" y="1585857"/>
            <a:ext cx="7729728" cy="3101983"/>
          </a:xfrm>
        </p:spPr>
        <p:txBody>
          <a:bodyPr/>
          <a:lstStyle/>
          <a:p>
            <a:r>
              <a:rPr lang="en-US" dirty="0"/>
              <a:t>Learn this table!</a:t>
            </a:r>
            <a:endParaRPr lang="en-GB" dirty="0"/>
          </a:p>
        </p:txBody>
      </p:sp>
      <p:graphicFrame>
        <p:nvGraphicFramePr>
          <p:cNvPr id="4" name="Group 52">
            <a:extLst>
              <a:ext uri="{FF2B5EF4-FFF2-40B4-BE49-F238E27FC236}">
                <a16:creationId xmlns:a16="http://schemas.microsoft.com/office/drawing/2014/main" id="{20003A6B-FA76-41E1-8F11-18EDE47BAA23}"/>
              </a:ext>
            </a:extLst>
          </p:cNvPr>
          <p:cNvGraphicFramePr>
            <a:graphicFrameLocks noGrp="1"/>
          </p:cNvGraphicFramePr>
          <p:nvPr>
            <p:extLst>
              <p:ext uri="{D42A27DB-BD31-4B8C-83A1-F6EECF244321}">
                <p14:modId xmlns:p14="http://schemas.microsoft.com/office/powerpoint/2010/main" val="25893155"/>
              </p:ext>
            </p:extLst>
          </p:nvPr>
        </p:nvGraphicFramePr>
        <p:xfrm>
          <a:off x="2669381" y="1585857"/>
          <a:ext cx="6853237" cy="5116513"/>
        </p:xfrm>
        <a:graphic>
          <a:graphicData uri="http://schemas.openxmlformats.org/drawingml/2006/table">
            <a:tbl>
              <a:tblPr/>
              <a:tblGrid>
                <a:gridCol w="1925620">
                  <a:extLst>
                    <a:ext uri="{9D8B030D-6E8A-4147-A177-3AD203B41FA5}">
                      <a16:colId xmlns:a16="http://schemas.microsoft.com/office/drawing/2014/main" val="20000"/>
                    </a:ext>
                  </a:extLst>
                </a:gridCol>
                <a:gridCol w="1860864">
                  <a:extLst>
                    <a:ext uri="{9D8B030D-6E8A-4147-A177-3AD203B41FA5}">
                      <a16:colId xmlns:a16="http://schemas.microsoft.com/office/drawing/2014/main" val="20001"/>
                    </a:ext>
                  </a:extLst>
                </a:gridCol>
                <a:gridCol w="3066753">
                  <a:extLst>
                    <a:ext uri="{9D8B030D-6E8A-4147-A177-3AD203B41FA5}">
                      <a16:colId xmlns:a16="http://schemas.microsoft.com/office/drawing/2014/main" val="20002"/>
                    </a:ext>
                  </a:extLst>
                </a:gridCol>
              </a:tblGrid>
              <a:tr h="45095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GB" sz="18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rPr>
                        <a:t>Joint</a:t>
                      </a:r>
                      <a:endParaRPr kumimoji="0" lang="en-US" sz="18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endParaRPr>
                    </a:p>
                  </a:txBody>
                  <a:tcPr marL="91443" marR="91443"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rPr>
                        <a:t>Joint Type</a:t>
                      </a:r>
                    </a:p>
                  </a:txBody>
                  <a:tcPr marL="91443" marR="91443"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GB" sz="18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rPr>
                        <a:t>Movements Possible</a:t>
                      </a:r>
                      <a:endParaRPr kumimoji="0" lang="en-US" sz="18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endParaRPr>
                    </a:p>
                  </a:txBody>
                  <a:tcPr marL="91443" marR="91443"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799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GB"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rPr>
                        <a:t>Wrist</a:t>
                      </a:r>
                      <a:endParaRPr kumimoji="0" lang="en-US"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endParaRPr>
                    </a:p>
                  </a:txBody>
                  <a:tcPr marL="91443" marR="91443"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rPr>
                        <a:t>Condyloid</a:t>
                      </a:r>
                    </a:p>
                  </a:txBody>
                  <a:tcPr marL="91443" marR="91443"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GB"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rPr>
                        <a:t>Flexion &amp; Extension</a:t>
                      </a:r>
                    </a:p>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GB"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rPr>
                        <a:t>Abduction &amp; Adduction</a:t>
                      </a:r>
                      <a:endParaRPr kumimoji="0" lang="en-US"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endParaRPr>
                    </a:p>
                  </a:txBody>
                  <a:tcPr marL="91443" marR="91443"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5026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GB"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rPr>
                        <a:t>Shoulder</a:t>
                      </a:r>
                      <a:endParaRPr kumimoji="0" lang="en-US"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endParaRPr>
                    </a:p>
                  </a:txBody>
                  <a:tcPr marL="91443" marR="91443"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rPr>
                        <a:t>Ball and Socket</a:t>
                      </a:r>
                    </a:p>
                  </a:txBody>
                  <a:tcPr marL="91443" marR="91443"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GB"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rPr>
                        <a:t>Flexion &amp; Extension</a:t>
                      </a:r>
                    </a:p>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GB"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rPr>
                        <a:t>Horizontal Flexion &amp; Horizontal Extension</a:t>
                      </a:r>
                    </a:p>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GB"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rPr>
                        <a:t>Abduction &amp; Adduction</a:t>
                      </a:r>
                    </a:p>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GB"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rPr>
                        <a:t>Medial &amp; Lateral Rotation</a:t>
                      </a:r>
                    </a:p>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GB"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rPr>
                        <a:t>Circumduction</a:t>
                      </a:r>
                      <a:endParaRPr kumimoji="0" lang="en-US"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endParaRPr>
                    </a:p>
                  </a:txBody>
                  <a:tcPr marL="91443" marR="91443"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2086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GB"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rPr>
                        <a:t>Hip</a:t>
                      </a:r>
                      <a:endParaRPr kumimoji="0" lang="en-US"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endParaRPr>
                    </a:p>
                  </a:txBody>
                  <a:tcPr marL="91443" marR="91443"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rPr>
                        <a:t>Ball and Socket</a:t>
                      </a:r>
                    </a:p>
                  </a:txBody>
                  <a:tcPr marL="91443" marR="91443"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GB"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rPr>
                        <a:t>Flexion &amp; Extension</a:t>
                      </a:r>
                    </a:p>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GB"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rPr>
                        <a:t>Abduction &amp; Adduction</a:t>
                      </a:r>
                    </a:p>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GB"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rPr>
                        <a:t>Medial &amp; Lateral Rotation</a:t>
                      </a:r>
                      <a:endParaRPr kumimoji="0" lang="en-US"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endParaRPr>
                    </a:p>
                  </a:txBody>
                  <a:tcPr marL="91443" marR="91443"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014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GB"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rPr>
                        <a:t>Elbow</a:t>
                      </a:r>
                      <a:endParaRPr kumimoji="0" lang="en-US"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endParaRPr>
                    </a:p>
                  </a:txBody>
                  <a:tcPr marL="91443" marR="91443"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rPr>
                        <a:t>Hinge</a:t>
                      </a:r>
                    </a:p>
                  </a:txBody>
                  <a:tcPr marL="91443" marR="91443"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GB"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rPr>
                        <a:t>Flexion &amp; Extension</a:t>
                      </a:r>
                      <a:endParaRPr kumimoji="0" lang="en-US"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endParaRPr>
                    </a:p>
                  </a:txBody>
                  <a:tcPr marL="91443" marR="91443"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384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GB"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rPr>
                        <a:t>Knee</a:t>
                      </a:r>
                      <a:endParaRPr kumimoji="0" lang="en-US"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endParaRPr>
                    </a:p>
                  </a:txBody>
                  <a:tcPr marL="91443" marR="91443"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rPr>
                        <a:t>Hinge</a:t>
                      </a:r>
                    </a:p>
                  </a:txBody>
                  <a:tcPr marL="91443" marR="91443"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GB"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rPr>
                        <a:t>Flexion &amp; Extension</a:t>
                      </a:r>
                      <a:endParaRPr kumimoji="0" lang="en-US"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endParaRPr>
                    </a:p>
                  </a:txBody>
                  <a:tcPr marL="91443" marR="91443"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243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GB"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rPr>
                        <a:t>Ankle</a:t>
                      </a:r>
                      <a:endParaRPr kumimoji="0" lang="en-US"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endParaRPr>
                    </a:p>
                  </a:txBody>
                  <a:tcPr marL="91443" marR="91443"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rPr>
                        <a:t>Hinge</a:t>
                      </a:r>
                    </a:p>
                  </a:txBody>
                  <a:tcPr marL="91443" marR="91443"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GB"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rPr>
                        <a:t>Dorsiflexion &amp; Plantarflexion</a:t>
                      </a:r>
                      <a:endParaRPr kumimoji="0" lang="en-US" sz="1600" b="0" i="0" u="none" strike="noStrike" cap="none" normalizeH="0" baseline="0" dirty="0">
                        <a:ln>
                          <a:noFill/>
                        </a:ln>
                        <a:solidFill>
                          <a:schemeClr val="tx1"/>
                        </a:solidFill>
                        <a:effectLst>
                          <a:outerShdw blurRad="38100" dist="38100" dir="2700000" algn="tl">
                            <a:srgbClr val="010199"/>
                          </a:outerShdw>
                        </a:effectLst>
                        <a:latin typeface="Comic Sans MS" pitchFamily="66" charset="0"/>
                      </a:endParaRPr>
                    </a:p>
                  </a:txBody>
                  <a:tcPr marL="91443" marR="91443"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44096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F9F39-FE68-41F0-9B9F-AABE01FD7699}"/>
              </a:ext>
            </a:extLst>
          </p:cNvPr>
          <p:cNvSpPr>
            <a:spLocks noGrp="1"/>
          </p:cNvSpPr>
          <p:nvPr>
            <p:ph type="title"/>
          </p:nvPr>
        </p:nvSpPr>
        <p:spPr>
          <a:xfrm>
            <a:off x="2231136" y="150500"/>
            <a:ext cx="7729728" cy="676218"/>
          </a:xfrm>
        </p:spPr>
        <p:txBody>
          <a:bodyPr>
            <a:normAutofit fontScale="90000"/>
          </a:bodyPr>
          <a:lstStyle/>
          <a:p>
            <a:r>
              <a:rPr lang="en-US" dirty="0"/>
              <a:t>Planes of motion</a:t>
            </a:r>
            <a:endParaRPr lang="en-GB" dirty="0"/>
          </a:p>
        </p:txBody>
      </p:sp>
      <p:sp>
        <p:nvSpPr>
          <p:cNvPr id="3" name="Content Placeholder 2">
            <a:extLst>
              <a:ext uri="{FF2B5EF4-FFF2-40B4-BE49-F238E27FC236}">
                <a16:creationId xmlns:a16="http://schemas.microsoft.com/office/drawing/2014/main" id="{FCAEE7BF-1D45-4AAB-B771-7C9943BA1A89}"/>
              </a:ext>
            </a:extLst>
          </p:cNvPr>
          <p:cNvSpPr>
            <a:spLocks noGrp="1"/>
          </p:cNvSpPr>
          <p:nvPr>
            <p:ph idx="1"/>
          </p:nvPr>
        </p:nvSpPr>
        <p:spPr>
          <a:xfrm>
            <a:off x="139288" y="997134"/>
            <a:ext cx="7729728" cy="3101983"/>
          </a:xfrm>
        </p:spPr>
        <p:txBody>
          <a:bodyPr/>
          <a:lstStyle/>
          <a:p>
            <a:r>
              <a:rPr lang="en-US" dirty="0"/>
              <a:t>Describe each plane – where do they run from – to?</a:t>
            </a:r>
            <a:endParaRPr lang="en-GB" dirty="0"/>
          </a:p>
        </p:txBody>
      </p:sp>
      <p:pic>
        <p:nvPicPr>
          <p:cNvPr id="4" name="Picture 2">
            <a:extLst>
              <a:ext uri="{FF2B5EF4-FFF2-40B4-BE49-F238E27FC236}">
                <a16:creationId xmlns:a16="http://schemas.microsoft.com/office/drawing/2014/main" id="{372134A0-9715-4BA4-AB18-827E579D8D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4277" y="1422093"/>
            <a:ext cx="6949478" cy="5285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633943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61</TotalTime>
  <Words>635</Words>
  <Application>Microsoft Office PowerPoint</Application>
  <PresentationFormat>Widescreen</PresentationFormat>
  <Paragraphs>187</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Comic Sans MS</vt:lpstr>
      <vt:lpstr>Gill Sans MT</vt:lpstr>
      <vt:lpstr>Wingdings</vt:lpstr>
      <vt:lpstr>Parcel</vt:lpstr>
      <vt:lpstr>Joints, movements and muscles</vt:lpstr>
      <vt:lpstr>Label the following bones</vt:lpstr>
      <vt:lpstr>Types of joint</vt:lpstr>
      <vt:lpstr>Structure of synovial joint</vt:lpstr>
      <vt:lpstr>Structure of a synovial joint</vt:lpstr>
      <vt:lpstr>Types of synovial joint</vt:lpstr>
      <vt:lpstr>Types of movement</vt:lpstr>
      <vt:lpstr>Movements of major joints</vt:lpstr>
      <vt:lpstr>Planes of motion</vt:lpstr>
      <vt:lpstr>task</vt:lpstr>
      <vt:lpstr>Task</vt:lpstr>
      <vt:lpstr>Articulating bones</vt:lpstr>
      <vt:lpstr>Muscular system</vt:lpstr>
      <vt:lpstr>The role of muscular contraction</vt:lpstr>
      <vt:lpstr>The motor unit and skeletal muscle contraction</vt:lpstr>
      <vt:lpstr>The motor unit and skeletal muscle contraction</vt:lpstr>
      <vt:lpstr>Muscle fibre types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Joints, movements and muscles</dc:title>
  <dc:creator>Rachael Edgar</dc:creator>
  <cp:lastModifiedBy>Graeme Armstrong</cp:lastModifiedBy>
  <cp:revision>7</cp:revision>
  <dcterms:created xsi:type="dcterms:W3CDTF">2020-05-19T10:00:26Z</dcterms:created>
  <dcterms:modified xsi:type="dcterms:W3CDTF">2021-09-08T11:10:17Z</dcterms:modified>
</cp:coreProperties>
</file>