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77" r:id="rId3"/>
    <p:sldId id="265" r:id="rId4"/>
    <p:sldId id="257" r:id="rId5"/>
    <p:sldId id="258" r:id="rId6"/>
    <p:sldId id="259" r:id="rId7"/>
    <p:sldId id="260" r:id="rId8"/>
    <p:sldId id="261" r:id="rId9"/>
    <p:sldId id="262" r:id="rId10"/>
    <p:sldId id="263" r:id="rId11"/>
    <p:sldId id="264" r:id="rId12"/>
    <p:sldId id="266" r:id="rId13"/>
    <p:sldId id="267" r:id="rId14"/>
    <p:sldId id="268" r:id="rId15"/>
    <p:sldId id="269" r:id="rId16"/>
    <p:sldId id="270" r:id="rId17"/>
    <p:sldId id="271" r:id="rId18"/>
    <p:sldId id="272" r:id="rId19"/>
    <p:sldId id="273" r:id="rId20"/>
    <p:sldId id="274" r:id="rId21"/>
    <p:sldId id="275" r:id="rId22"/>
    <p:sldId id="276"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72" d="100"/>
          <a:sy n="72"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9/8/2021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9/8/2021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9/8/2021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9/8/2021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9/8/2021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9/8/2021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9/8/2021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9/8/2021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9/8/2021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9/8/2021</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9/8/2021</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9/8/2021</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bxKBQqe_Bo0"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101B2-0088-43EA-81F9-4B6F8065483A}"/>
              </a:ext>
            </a:extLst>
          </p:cNvPr>
          <p:cNvSpPr>
            <a:spLocks noGrp="1"/>
          </p:cNvSpPr>
          <p:nvPr>
            <p:ph type="ctrTitle"/>
          </p:nvPr>
        </p:nvSpPr>
        <p:spPr/>
        <p:txBody>
          <a:bodyPr/>
          <a:lstStyle/>
          <a:p>
            <a:r>
              <a:rPr lang="en-US" dirty="0"/>
              <a:t>Cardiovascular system</a:t>
            </a:r>
            <a:endParaRPr lang="en-GB" dirty="0"/>
          </a:p>
        </p:txBody>
      </p:sp>
      <p:sp>
        <p:nvSpPr>
          <p:cNvPr id="3" name="Subtitle 2">
            <a:extLst>
              <a:ext uri="{FF2B5EF4-FFF2-40B4-BE49-F238E27FC236}">
                <a16:creationId xmlns:a16="http://schemas.microsoft.com/office/drawing/2014/main" id="{B2013B33-F51D-4CFE-941E-C526E4C7E38F}"/>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2958009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3F9EC-4C0A-4D07-9732-2C2C11503A86}"/>
              </a:ext>
            </a:extLst>
          </p:cNvPr>
          <p:cNvSpPr>
            <a:spLocks noGrp="1"/>
          </p:cNvSpPr>
          <p:nvPr>
            <p:ph type="title"/>
          </p:nvPr>
        </p:nvSpPr>
        <p:spPr>
          <a:xfrm>
            <a:off x="2231136" y="225657"/>
            <a:ext cx="7729728" cy="676218"/>
          </a:xfrm>
        </p:spPr>
        <p:txBody>
          <a:bodyPr>
            <a:normAutofit fontScale="90000"/>
          </a:bodyPr>
          <a:lstStyle/>
          <a:p>
            <a:r>
              <a:rPr lang="en-US" dirty="0"/>
              <a:t>The cardiac conduction system</a:t>
            </a:r>
            <a:endParaRPr lang="en-GB" dirty="0"/>
          </a:p>
        </p:txBody>
      </p:sp>
      <p:sp>
        <p:nvSpPr>
          <p:cNvPr id="3" name="Content Placeholder 2">
            <a:extLst>
              <a:ext uri="{FF2B5EF4-FFF2-40B4-BE49-F238E27FC236}">
                <a16:creationId xmlns:a16="http://schemas.microsoft.com/office/drawing/2014/main" id="{145ECF00-ADF7-4039-8295-07F489397117}"/>
              </a:ext>
            </a:extLst>
          </p:cNvPr>
          <p:cNvSpPr>
            <a:spLocks noGrp="1"/>
          </p:cNvSpPr>
          <p:nvPr>
            <p:ph idx="1"/>
          </p:nvPr>
        </p:nvSpPr>
        <p:spPr>
          <a:xfrm>
            <a:off x="263047" y="1027135"/>
            <a:ext cx="11636679" cy="5605208"/>
          </a:xfrm>
        </p:spPr>
        <p:txBody>
          <a:bodyPr>
            <a:normAutofit fontScale="92500" lnSpcReduction="10000"/>
          </a:bodyPr>
          <a:lstStyle/>
          <a:p>
            <a:r>
              <a:rPr lang="en-US" dirty="0"/>
              <a:t>Watch the following video clip and use the following information to write notes on the cardiac system</a:t>
            </a:r>
          </a:p>
          <a:p>
            <a:r>
              <a:rPr lang="en-GB" dirty="0">
                <a:hlinkClick r:id="rId2"/>
              </a:rPr>
              <a:t>https://www.youtube.com/watch?v=bxKBQqe_Bo0</a:t>
            </a:r>
            <a:endParaRPr lang="en-GB" dirty="0"/>
          </a:p>
          <a:p>
            <a:endParaRPr lang="en-US" sz="2000" dirty="0"/>
          </a:p>
          <a:p>
            <a:pPr algn="just">
              <a:spcBef>
                <a:spcPct val="50000"/>
              </a:spcBef>
              <a:buFontTx/>
              <a:buChar char="•"/>
            </a:pPr>
            <a:r>
              <a:rPr lang="en-GB" altLang="en-US" sz="1900" dirty="0"/>
              <a:t>The Cardiac impulse is initiated from the Sinoatrial Node (SA) (1) located in the posterior wall of the right atrium and is often termed the pace maker.</a:t>
            </a:r>
          </a:p>
          <a:p>
            <a:pPr algn="just">
              <a:spcBef>
                <a:spcPct val="50000"/>
              </a:spcBef>
              <a:buFontTx/>
              <a:buChar char="•"/>
            </a:pPr>
            <a:r>
              <a:rPr lang="en-GB" altLang="en-US" sz="1900" dirty="0"/>
              <a:t>The impulse travels through the left and right atrial walls (2) causing both atria to contract</a:t>
            </a:r>
          </a:p>
          <a:p>
            <a:pPr algn="just">
              <a:spcBef>
                <a:spcPct val="50000"/>
              </a:spcBef>
              <a:buFontTx/>
              <a:buChar char="•"/>
            </a:pPr>
            <a:r>
              <a:rPr lang="en-GB" altLang="en-US" sz="1900" dirty="0"/>
              <a:t>The ventricles are insulated from the atria and cannot be stimulated at this point.</a:t>
            </a:r>
          </a:p>
          <a:p>
            <a:pPr algn="just">
              <a:spcBef>
                <a:spcPct val="50000"/>
              </a:spcBef>
              <a:buFontTx/>
              <a:buChar char="•"/>
            </a:pPr>
            <a:r>
              <a:rPr lang="en-GB" altLang="en-US" sz="1900" dirty="0"/>
              <a:t>The cardiac impulse reaches and activates the AV (3) (</a:t>
            </a:r>
            <a:r>
              <a:rPr lang="en-GB" altLang="en-US" sz="1900" dirty="0" err="1"/>
              <a:t>Atrio</a:t>
            </a:r>
            <a:r>
              <a:rPr lang="en-GB" altLang="en-US" sz="1900" dirty="0"/>
              <a:t> Ventricular) which passes the impulse down into the Bundle of His (4). </a:t>
            </a:r>
          </a:p>
          <a:p>
            <a:pPr marL="0" indent="0" algn="just">
              <a:spcBef>
                <a:spcPct val="50000"/>
              </a:spcBef>
              <a:buNone/>
            </a:pPr>
            <a:endParaRPr lang="en-GB" altLang="en-US" sz="2000" dirty="0"/>
          </a:p>
          <a:p>
            <a:pPr algn="just">
              <a:spcBef>
                <a:spcPct val="0"/>
              </a:spcBef>
              <a:buFontTx/>
              <a:buChar char="•"/>
            </a:pPr>
            <a:r>
              <a:rPr lang="en-GB" altLang="en-US" sz="1900" dirty="0"/>
              <a:t>The AV node actually helps delay the impulse allowing the contraction of the atria to finish before the ventricles begin to contract.</a:t>
            </a:r>
          </a:p>
          <a:p>
            <a:pPr>
              <a:spcBef>
                <a:spcPct val="0"/>
              </a:spcBef>
              <a:buFontTx/>
              <a:buNone/>
            </a:pPr>
            <a:endParaRPr lang="en-GB" altLang="en-US" sz="1900" dirty="0"/>
          </a:p>
          <a:p>
            <a:pPr algn="just">
              <a:spcBef>
                <a:spcPct val="0"/>
              </a:spcBef>
              <a:buFontTx/>
              <a:buChar char="•"/>
            </a:pPr>
            <a:r>
              <a:rPr lang="en-GB" altLang="en-US" sz="1900" dirty="0"/>
              <a:t>The Bundle of His splits into the left and right branches (5) and spreads the impulse down to the bottom of the heart and then up and around the walls of both the ventricle walls via a network of Purkinje Fibres (6), causing both ventricles to contract</a:t>
            </a:r>
          </a:p>
          <a:p>
            <a:pPr>
              <a:spcBef>
                <a:spcPct val="0"/>
              </a:spcBef>
              <a:buFontTx/>
              <a:buNone/>
            </a:pPr>
            <a:endParaRPr lang="en-GB" altLang="en-US" sz="1900" dirty="0"/>
          </a:p>
          <a:p>
            <a:pPr algn="just">
              <a:spcBef>
                <a:spcPct val="0"/>
              </a:spcBef>
              <a:buFontTx/>
              <a:buChar char="•"/>
            </a:pPr>
            <a:r>
              <a:rPr lang="en-GB" altLang="en-US" sz="1900" dirty="0"/>
              <a:t> The ventricles relax and the cycle is repeated with the next cardiac impulse initiated from the SA node.</a:t>
            </a:r>
          </a:p>
          <a:p>
            <a:endParaRPr lang="en-GB" dirty="0"/>
          </a:p>
          <a:p>
            <a:endParaRPr lang="en-GB" dirty="0"/>
          </a:p>
        </p:txBody>
      </p:sp>
    </p:spTree>
    <p:extLst>
      <p:ext uri="{BB962C8B-B14F-4D97-AF65-F5344CB8AC3E}">
        <p14:creationId xmlns:p14="http://schemas.microsoft.com/office/powerpoint/2010/main" val="316448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9E164-5B58-4519-8791-63EB8D011372}"/>
              </a:ext>
            </a:extLst>
          </p:cNvPr>
          <p:cNvSpPr>
            <a:spLocks noGrp="1"/>
          </p:cNvSpPr>
          <p:nvPr>
            <p:ph type="title"/>
          </p:nvPr>
        </p:nvSpPr>
        <p:spPr>
          <a:xfrm>
            <a:off x="2231136" y="300813"/>
            <a:ext cx="7729728" cy="1188720"/>
          </a:xfrm>
        </p:spPr>
        <p:txBody>
          <a:bodyPr/>
          <a:lstStyle/>
          <a:p>
            <a:r>
              <a:rPr lang="en-US" dirty="0"/>
              <a:t>The cardiac and conduction system</a:t>
            </a:r>
            <a:endParaRPr lang="en-GB" dirty="0"/>
          </a:p>
        </p:txBody>
      </p:sp>
      <p:sp>
        <p:nvSpPr>
          <p:cNvPr id="3" name="Content Placeholder 2">
            <a:extLst>
              <a:ext uri="{FF2B5EF4-FFF2-40B4-BE49-F238E27FC236}">
                <a16:creationId xmlns:a16="http://schemas.microsoft.com/office/drawing/2014/main" id="{2900B596-C092-403D-BD09-D217583DD108}"/>
              </a:ext>
            </a:extLst>
          </p:cNvPr>
          <p:cNvSpPr>
            <a:spLocks noGrp="1"/>
          </p:cNvSpPr>
          <p:nvPr>
            <p:ph idx="1"/>
          </p:nvPr>
        </p:nvSpPr>
        <p:spPr>
          <a:xfrm>
            <a:off x="288099" y="1753644"/>
            <a:ext cx="11548997" cy="4803543"/>
          </a:xfrm>
        </p:spPr>
        <p:txBody>
          <a:bodyPr>
            <a:normAutofit/>
          </a:bodyPr>
          <a:lstStyle/>
          <a:p>
            <a:r>
              <a:rPr lang="en-US" sz="2000" dirty="0"/>
              <a:t>Describe how the CONDUCTION SYSTEM of the heart controls the CARDIAC cycle.</a:t>
            </a:r>
          </a:p>
          <a:p>
            <a:r>
              <a:rPr lang="en-US" sz="2000" dirty="0"/>
              <a:t>(HINT: You need to join both of these concepts together to help you explain this)</a:t>
            </a:r>
            <a:endParaRPr lang="en-GB" sz="2000" dirty="0"/>
          </a:p>
        </p:txBody>
      </p:sp>
      <p:pic>
        <p:nvPicPr>
          <p:cNvPr id="4" name="Picture 3">
            <a:extLst>
              <a:ext uri="{FF2B5EF4-FFF2-40B4-BE49-F238E27FC236}">
                <a16:creationId xmlns:a16="http://schemas.microsoft.com/office/drawing/2014/main" id="{B12659A3-F479-4AE4-8409-32E47A15BADE}"/>
              </a:ext>
            </a:extLst>
          </p:cNvPr>
          <p:cNvPicPr>
            <a:picLocks noChangeAspect="1"/>
          </p:cNvPicPr>
          <p:nvPr/>
        </p:nvPicPr>
        <p:blipFill>
          <a:blip r:embed="rId2"/>
          <a:stretch>
            <a:fillRect/>
          </a:stretch>
        </p:blipFill>
        <p:spPr>
          <a:xfrm>
            <a:off x="495197" y="2915433"/>
            <a:ext cx="5139009" cy="3306941"/>
          </a:xfrm>
          <a:prstGeom prst="rect">
            <a:avLst/>
          </a:prstGeom>
        </p:spPr>
      </p:pic>
      <p:pic>
        <p:nvPicPr>
          <p:cNvPr id="5" name="Picture 1">
            <a:extLst>
              <a:ext uri="{FF2B5EF4-FFF2-40B4-BE49-F238E27FC236}">
                <a16:creationId xmlns:a16="http://schemas.microsoft.com/office/drawing/2014/main" id="{6D8BF882-9420-4B01-B88E-3FD6F3AABC2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59057" y="2694950"/>
            <a:ext cx="4113951" cy="3747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lus Sign 5">
            <a:extLst>
              <a:ext uri="{FF2B5EF4-FFF2-40B4-BE49-F238E27FC236}">
                <a16:creationId xmlns:a16="http://schemas.microsoft.com/office/drawing/2014/main" id="{5B2B1540-E34E-42EC-B41C-01DB78D55D5F}"/>
              </a:ext>
            </a:extLst>
          </p:cNvPr>
          <p:cNvSpPr/>
          <p:nvPr/>
        </p:nvSpPr>
        <p:spPr>
          <a:xfrm>
            <a:off x="6062597" y="4155415"/>
            <a:ext cx="626302" cy="62952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596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DE979-BFFD-428B-BC79-469A314CDFAD}"/>
              </a:ext>
            </a:extLst>
          </p:cNvPr>
          <p:cNvSpPr>
            <a:spLocks noGrp="1"/>
          </p:cNvSpPr>
          <p:nvPr>
            <p:ph type="title"/>
          </p:nvPr>
        </p:nvSpPr>
        <p:spPr/>
        <p:txBody>
          <a:bodyPr/>
          <a:lstStyle/>
          <a:p>
            <a:r>
              <a:rPr lang="en-US" dirty="0"/>
              <a:t>Cardiovascular system during exercise</a:t>
            </a:r>
            <a:endParaRPr lang="en-GB" dirty="0"/>
          </a:p>
        </p:txBody>
      </p:sp>
      <p:sp>
        <p:nvSpPr>
          <p:cNvPr id="3" name="Text Placeholder 2">
            <a:extLst>
              <a:ext uri="{FF2B5EF4-FFF2-40B4-BE49-F238E27FC236}">
                <a16:creationId xmlns:a16="http://schemas.microsoft.com/office/drawing/2014/main" id="{4E6E9976-1491-40BA-B74C-3E7B642DD8C7}"/>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651153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0D51C-3089-4A74-9C2F-8E8E6B261C98}"/>
              </a:ext>
            </a:extLst>
          </p:cNvPr>
          <p:cNvSpPr>
            <a:spLocks noGrp="1"/>
          </p:cNvSpPr>
          <p:nvPr>
            <p:ph type="title"/>
          </p:nvPr>
        </p:nvSpPr>
        <p:spPr>
          <a:xfrm>
            <a:off x="313151" y="163026"/>
            <a:ext cx="11454133" cy="713796"/>
          </a:xfrm>
        </p:spPr>
        <p:txBody>
          <a:bodyPr>
            <a:normAutofit fontScale="90000"/>
          </a:bodyPr>
          <a:lstStyle/>
          <a:p>
            <a:r>
              <a:rPr lang="en-US" dirty="0"/>
              <a:t>Heart rate response to aerobic exercise (sub maximal)</a:t>
            </a:r>
            <a:endParaRPr lang="en-GB" dirty="0"/>
          </a:p>
        </p:txBody>
      </p:sp>
      <p:sp>
        <p:nvSpPr>
          <p:cNvPr id="3" name="Content Placeholder 2">
            <a:extLst>
              <a:ext uri="{FF2B5EF4-FFF2-40B4-BE49-F238E27FC236}">
                <a16:creationId xmlns:a16="http://schemas.microsoft.com/office/drawing/2014/main" id="{73CBA471-2571-42AF-AAF6-185D11A64F9E}"/>
              </a:ext>
            </a:extLst>
          </p:cNvPr>
          <p:cNvSpPr>
            <a:spLocks noGrp="1"/>
          </p:cNvSpPr>
          <p:nvPr>
            <p:ph idx="1"/>
          </p:nvPr>
        </p:nvSpPr>
        <p:spPr>
          <a:xfrm>
            <a:off x="200416" y="1002082"/>
            <a:ext cx="7144012" cy="5692891"/>
          </a:xfrm>
        </p:spPr>
        <p:txBody>
          <a:bodyPr>
            <a:normAutofit fontScale="85000" lnSpcReduction="20000"/>
          </a:bodyPr>
          <a:lstStyle/>
          <a:p>
            <a:pPr marL="0" indent="0">
              <a:buNone/>
            </a:pPr>
            <a:r>
              <a:rPr lang="en-US" b="1" u="sng" dirty="0"/>
              <a:t>Label the graph with the following</a:t>
            </a:r>
          </a:p>
          <a:p>
            <a:pPr>
              <a:spcBef>
                <a:spcPct val="50000"/>
              </a:spcBef>
            </a:pPr>
            <a:r>
              <a:rPr lang="en-GB" altLang="en-US" dirty="0">
                <a:latin typeface="Comic Sans MS" panose="030F0702030302020204" pitchFamily="66" charset="0"/>
              </a:rPr>
              <a:t>1. </a:t>
            </a:r>
            <a:r>
              <a:rPr lang="en-GB" altLang="en-US" b="1" dirty="0">
                <a:latin typeface="Comic Sans MS" panose="030F0702030302020204" pitchFamily="66" charset="0"/>
              </a:rPr>
              <a:t>Resting Heart Rate</a:t>
            </a:r>
            <a:r>
              <a:rPr lang="en-GB" altLang="en-US" dirty="0">
                <a:latin typeface="Comic Sans MS" panose="030F0702030302020204" pitchFamily="66" charset="0"/>
              </a:rPr>
              <a:t>  – average is 72bpm	</a:t>
            </a:r>
          </a:p>
          <a:p>
            <a:pPr>
              <a:spcBef>
                <a:spcPct val="50000"/>
              </a:spcBef>
            </a:pPr>
            <a:r>
              <a:rPr lang="en-GB" altLang="en-US" dirty="0">
                <a:latin typeface="Comic Sans MS" panose="030F0702030302020204" pitchFamily="66" charset="0"/>
              </a:rPr>
              <a:t>               	      - trained athlete 6obpm (Bradycardia / Hypertrophy)</a:t>
            </a:r>
          </a:p>
          <a:p>
            <a:pPr>
              <a:spcBef>
                <a:spcPct val="50000"/>
              </a:spcBef>
            </a:pPr>
            <a:endParaRPr lang="en-GB" altLang="en-US" dirty="0">
              <a:latin typeface="Comic Sans MS" panose="030F0702030302020204" pitchFamily="66" charset="0"/>
            </a:endParaRPr>
          </a:p>
          <a:p>
            <a:pPr>
              <a:spcBef>
                <a:spcPct val="50000"/>
              </a:spcBef>
            </a:pPr>
            <a:r>
              <a:rPr lang="en-GB" altLang="en-US" dirty="0">
                <a:latin typeface="Comic Sans MS" panose="030F0702030302020204" pitchFamily="66" charset="0"/>
              </a:rPr>
              <a:t>2. </a:t>
            </a:r>
            <a:r>
              <a:rPr lang="en-GB" altLang="en-US" b="1" dirty="0">
                <a:latin typeface="Comic Sans MS" panose="030F0702030302020204" pitchFamily="66" charset="0"/>
              </a:rPr>
              <a:t>Anticipatory Rise</a:t>
            </a:r>
            <a:r>
              <a:rPr lang="en-GB" altLang="en-US" dirty="0">
                <a:latin typeface="Comic Sans MS" panose="030F0702030302020204" pitchFamily="66" charset="0"/>
              </a:rPr>
              <a:t> </a:t>
            </a:r>
          </a:p>
          <a:p>
            <a:pPr>
              <a:spcBef>
                <a:spcPct val="50000"/>
              </a:spcBef>
            </a:pPr>
            <a:r>
              <a:rPr lang="en-GB" altLang="en-US" dirty="0">
                <a:latin typeface="Comic Sans MS" panose="030F0702030302020204" pitchFamily="66" charset="0"/>
              </a:rPr>
              <a:t>HR increases before exercise due to release of adrenalin which acts on SA node to increase HR and SV</a:t>
            </a:r>
          </a:p>
          <a:p>
            <a:pPr>
              <a:spcBef>
                <a:spcPct val="50000"/>
              </a:spcBef>
            </a:pPr>
            <a:endParaRPr lang="en-GB" altLang="en-US" dirty="0">
              <a:latin typeface="Comic Sans MS" panose="030F0702030302020204" pitchFamily="66" charset="0"/>
            </a:endParaRPr>
          </a:p>
          <a:p>
            <a:pPr>
              <a:spcBef>
                <a:spcPct val="50000"/>
              </a:spcBef>
            </a:pPr>
            <a:r>
              <a:rPr lang="en-GB" altLang="en-US" dirty="0">
                <a:latin typeface="Comic Sans MS" panose="030F0702030302020204" pitchFamily="66" charset="0"/>
              </a:rPr>
              <a:t>3. </a:t>
            </a:r>
            <a:r>
              <a:rPr lang="en-GB" altLang="en-US" b="1" dirty="0">
                <a:latin typeface="Comic Sans MS" panose="030F0702030302020204" pitchFamily="66" charset="0"/>
              </a:rPr>
              <a:t>Rapid Increase in HR</a:t>
            </a:r>
            <a:endParaRPr lang="en-GB" altLang="en-US" dirty="0">
              <a:latin typeface="Comic Sans MS" panose="030F0702030302020204" pitchFamily="66" charset="0"/>
            </a:endParaRPr>
          </a:p>
          <a:p>
            <a:pPr>
              <a:spcBef>
                <a:spcPct val="50000"/>
              </a:spcBef>
            </a:pPr>
            <a:r>
              <a:rPr lang="en-GB" altLang="en-US" dirty="0">
                <a:latin typeface="Comic Sans MS" panose="030F0702030302020204" pitchFamily="66" charset="0"/>
              </a:rPr>
              <a:t>Receptors stimulate the Cardiac Control Centre which stimulates the SA node to increase HR</a:t>
            </a:r>
          </a:p>
          <a:p>
            <a:pPr>
              <a:spcBef>
                <a:spcPct val="50000"/>
              </a:spcBef>
            </a:pPr>
            <a:endParaRPr lang="en-GB" altLang="en-US" dirty="0">
              <a:latin typeface="Comic Sans MS" panose="030F0702030302020204" pitchFamily="66" charset="0"/>
            </a:endParaRPr>
          </a:p>
          <a:p>
            <a:pPr>
              <a:spcBef>
                <a:spcPct val="50000"/>
              </a:spcBef>
            </a:pPr>
            <a:r>
              <a:rPr lang="en-GB" altLang="en-US" dirty="0">
                <a:latin typeface="Comic Sans MS" panose="030F0702030302020204" pitchFamily="66" charset="0"/>
              </a:rPr>
              <a:t>4. </a:t>
            </a:r>
            <a:r>
              <a:rPr lang="en-GB" altLang="en-US" b="1" dirty="0">
                <a:latin typeface="Comic Sans MS" panose="030F0702030302020204" pitchFamily="66" charset="0"/>
              </a:rPr>
              <a:t>Continued but Slower Increase in HR</a:t>
            </a:r>
          </a:p>
          <a:p>
            <a:pPr>
              <a:spcBef>
                <a:spcPct val="50000"/>
              </a:spcBef>
            </a:pPr>
            <a:endParaRPr lang="en-GB" altLang="en-US" b="1" dirty="0">
              <a:latin typeface="Comic Sans MS" panose="030F0702030302020204" pitchFamily="66" charset="0"/>
            </a:endParaRPr>
          </a:p>
          <a:p>
            <a:pPr>
              <a:spcBef>
                <a:spcPct val="50000"/>
              </a:spcBef>
            </a:pPr>
            <a:r>
              <a:rPr lang="en-GB" altLang="en-US" dirty="0">
                <a:latin typeface="Comic Sans MS" panose="030F0702030302020204" pitchFamily="66" charset="0"/>
              </a:rPr>
              <a:t>5. </a:t>
            </a:r>
            <a:r>
              <a:rPr lang="en-GB" altLang="en-US" b="1" dirty="0">
                <a:latin typeface="Comic Sans MS" panose="030F0702030302020204" pitchFamily="66" charset="0"/>
              </a:rPr>
              <a:t>Slight fall / steady state plateau in Heart Rate (Aerobic sub maximal 130 – 150 bpm)</a:t>
            </a:r>
          </a:p>
          <a:p>
            <a:pPr>
              <a:spcBef>
                <a:spcPct val="50000"/>
              </a:spcBef>
            </a:pPr>
            <a:r>
              <a:rPr lang="en-GB" altLang="en-US" dirty="0">
                <a:latin typeface="Comic Sans MS" panose="030F0702030302020204" pitchFamily="66" charset="0"/>
              </a:rPr>
              <a:t>Oxygen supply equal to the demand of muscles</a:t>
            </a:r>
          </a:p>
          <a:p>
            <a:pPr>
              <a:spcBef>
                <a:spcPct val="50000"/>
              </a:spcBef>
            </a:pPr>
            <a:endParaRPr lang="en-GB" altLang="en-US" dirty="0">
              <a:latin typeface="Comic Sans MS" panose="030F0702030302020204" pitchFamily="66" charset="0"/>
            </a:endParaRPr>
          </a:p>
          <a:p>
            <a:pPr>
              <a:spcBef>
                <a:spcPct val="50000"/>
              </a:spcBef>
              <a:defRPr/>
            </a:pPr>
            <a:r>
              <a:rPr lang="en-US" altLang="en-US" dirty="0">
                <a:latin typeface="Comic Sans MS" pitchFamily="66" charset="0"/>
              </a:rPr>
              <a:t>6. </a:t>
            </a:r>
            <a:r>
              <a:rPr lang="en-US" altLang="en-US" b="1" dirty="0">
                <a:latin typeface="Comic Sans MS" pitchFamily="66" charset="0"/>
              </a:rPr>
              <a:t>Rapid fall in Heart Rate</a:t>
            </a:r>
          </a:p>
          <a:p>
            <a:pPr>
              <a:spcBef>
                <a:spcPct val="50000"/>
              </a:spcBef>
              <a:defRPr/>
            </a:pPr>
            <a:r>
              <a:rPr lang="en-US" altLang="en-US" dirty="0">
                <a:latin typeface="Comic Sans MS" pitchFamily="66" charset="0"/>
              </a:rPr>
              <a:t>As exercise stops</a:t>
            </a:r>
          </a:p>
          <a:p>
            <a:endParaRPr lang="en-GB" dirty="0"/>
          </a:p>
        </p:txBody>
      </p:sp>
      <p:pic>
        <p:nvPicPr>
          <p:cNvPr id="4" name="Picture 3">
            <a:extLst>
              <a:ext uri="{FF2B5EF4-FFF2-40B4-BE49-F238E27FC236}">
                <a16:creationId xmlns:a16="http://schemas.microsoft.com/office/drawing/2014/main" id="{C7B0F734-DF7F-46AA-B983-10B0450509AD}"/>
              </a:ext>
            </a:extLst>
          </p:cNvPr>
          <p:cNvPicPr>
            <a:picLocks noChangeAspect="1"/>
          </p:cNvPicPr>
          <p:nvPr/>
        </p:nvPicPr>
        <p:blipFill>
          <a:blip r:embed="rId2"/>
          <a:stretch>
            <a:fillRect/>
          </a:stretch>
        </p:blipFill>
        <p:spPr>
          <a:xfrm>
            <a:off x="7344428" y="2527535"/>
            <a:ext cx="4647156" cy="3059073"/>
          </a:xfrm>
          <a:prstGeom prst="rect">
            <a:avLst/>
          </a:prstGeom>
        </p:spPr>
      </p:pic>
    </p:spTree>
    <p:extLst>
      <p:ext uri="{BB962C8B-B14F-4D97-AF65-F5344CB8AC3E}">
        <p14:creationId xmlns:p14="http://schemas.microsoft.com/office/powerpoint/2010/main" val="3320584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72387-C216-4153-9C40-A33141ABF2A2}"/>
              </a:ext>
            </a:extLst>
          </p:cNvPr>
          <p:cNvSpPr>
            <a:spLocks noGrp="1"/>
          </p:cNvSpPr>
          <p:nvPr>
            <p:ph type="title"/>
          </p:nvPr>
        </p:nvSpPr>
        <p:spPr>
          <a:xfrm>
            <a:off x="252023" y="154722"/>
            <a:ext cx="11601435" cy="697048"/>
          </a:xfrm>
        </p:spPr>
        <p:txBody>
          <a:bodyPr>
            <a:normAutofit fontScale="90000"/>
          </a:bodyPr>
          <a:lstStyle/>
          <a:p>
            <a:r>
              <a:rPr lang="en-US" dirty="0"/>
              <a:t>Heart rate response to anaerobic exercise (maximal)</a:t>
            </a:r>
            <a:endParaRPr lang="en-GB" dirty="0"/>
          </a:p>
        </p:txBody>
      </p:sp>
      <p:sp>
        <p:nvSpPr>
          <p:cNvPr id="3" name="Content Placeholder 2">
            <a:extLst>
              <a:ext uri="{FF2B5EF4-FFF2-40B4-BE49-F238E27FC236}">
                <a16:creationId xmlns:a16="http://schemas.microsoft.com/office/drawing/2014/main" id="{50C27C8D-0FCB-40ED-9F20-301275F70F97}"/>
              </a:ext>
            </a:extLst>
          </p:cNvPr>
          <p:cNvSpPr>
            <a:spLocks noGrp="1"/>
          </p:cNvSpPr>
          <p:nvPr>
            <p:ph idx="1"/>
          </p:nvPr>
        </p:nvSpPr>
        <p:spPr>
          <a:xfrm>
            <a:off x="137786" y="851770"/>
            <a:ext cx="7979080" cy="6006230"/>
          </a:xfrm>
        </p:spPr>
        <p:txBody>
          <a:bodyPr>
            <a:normAutofit fontScale="77500" lnSpcReduction="20000"/>
          </a:bodyPr>
          <a:lstStyle/>
          <a:p>
            <a:pPr marL="0" indent="0">
              <a:buNone/>
            </a:pPr>
            <a:r>
              <a:rPr lang="en-US" b="1" u="sng" dirty="0"/>
              <a:t>Label the graph with the following information</a:t>
            </a:r>
          </a:p>
          <a:p>
            <a:pPr>
              <a:spcBef>
                <a:spcPct val="50000"/>
              </a:spcBef>
            </a:pPr>
            <a:r>
              <a:rPr lang="en-GB" altLang="en-US" dirty="0">
                <a:latin typeface="Comic Sans MS" panose="030F0702030302020204" pitchFamily="66" charset="0"/>
              </a:rPr>
              <a:t>1. </a:t>
            </a:r>
            <a:r>
              <a:rPr lang="en-GB" altLang="en-US" b="1" dirty="0">
                <a:latin typeface="Comic Sans MS" panose="030F0702030302020204" pitchFamily="66" charset="0"/>
              </a:rPr>
              <a:t>Resting Heart Rate</a:t>
            </a:r>
            <a:r>
              <a:rPr lang="en-GB" altLang="en-US" dirty="0">
                <a:latin typeface="Comic Sans MS" panose="030F0702030302020204" pitchFamily="66" charset="0"/>
              </a:rPr>
              <a:t>  – average is 72bpm	</a:t>
            </a:r>
          </a:p>
          <a:p>
            <a:pPr lvl="8">
              <a:spcBef>
                <a:spcPct val="50000"/>
              </a:spcBef>
            </a:pPr>
            <a:r>
              <a:rPr lang="en-GB" altLang="en-US" dirty="0">
                <a:latin typeface="Comic Sans MS" panose="030F0702030302020204" pitchFamily="66" charset="0"/>
              </a:rPr>
              <a:t>- trained athlete 6obpm (Bradycardia / Hypertrophy)</a:t>
            </a:r>
          </a:p>
          <a:p>
            <a:pPr>
              <a:spcBef>
                <a:spcPct val="50000"/>
              </a:spcBef>
            </a:pPr>
            <a:endParaRPr lang="en-GB" altLang="en-US" dirty="0">
              <a:latin typeface="Comic Sans MS" panose="030F0702030302020204" pitchFamily="66" charset="0"/>
            </a:endParaRPr>
          </a:p>
          <a:p>
            <a:pPr>
              <a:spcBef>
                <a:spcPct val="50000"/>
              </a:spcBef>
            </a:pPr>
            <a:r>
              <a:rPr lang="en-GB" altLang="en-US" dirty="0">
                <a:latin typeface="Comic Sans MS" panose="030F0702030302020204" pitchFamily="66" charset="0"/>
              </a:rPr>
              <a:t>2. </a:t>
            </a:r>
            <a:r>
              <a:rPr lang="en-GB" altLang="en-US" b="1" dirty="0">
                <a:latin typeface="Comic Sans MS" panose="030F0702030302020204" pitchFamily="66" charset="0"/>
              </a:rPr>
              <a:t>Anticipatory Rise</a:t>
            </a:r>
            <a:r>
              <a:rPr lang="en-GB" altLang="en-US" dirty="0">
                <a:latin typeface="Comic Sans MS" panose="030F0702030302020204" pitchFamily="66" charset="0"/>
              </a:rPr>
              <a:t> </a:t>
            </a:r>
          </a:p>
          <a:p>
            <a:pPr>
              <a:spcBef>
                <a:spcPct val="50000"/>
              </a:spcBef>
            </a:pPr>
            <a:r>
              <a:rPr lang="en-GB" altLang="en-US" dirty="0">
                <a:latin typeface="Comic Sans MS" panose="030F0702030302020204" pitchFamily="66" charset="0"/>
              </a:rPr>
              <a:t>HR increases before exercise due to release of adrenalin which acts on SA node to increase HR and SV</a:t>
            </a:r>
          </a:p>
          <a:p>
            <a:pPr>
              <a:spcBef>
                <a:spcPct val="50000"/>
              </a:spcBef>
            </a:pPr>
            <a:endParaRPr lang="en-GB" altLang="en-US" dirty="0">
              <a:latin typeface="Comic Sans MS" panose="030F0702030302020204" pitchFamily="66" charset="0"/>
            </a:endParaRPr>
          </a:p>
          <a:p>
            <a:pPr>
              <a:spcBef>
                <a:spcPct val="50000"/>
              </a:spcBef>
            </a:pPr>
            <a:r>
              <a:rPr lang="en-GB" altLang="en-US" dirty="0">
                <a:latin typeface="Comic Sans MS" panose="030F0702030302020204" pitchFamily="66" charset="0"/>
              </a:rPr>
              <a:t>3. </a:t>
            </a:r>
            <a:r>
              <a:rPr lang="en-GB" altLang="en-US" b="1" dirty="0">
                <a:latin typeface="Comic Sans MS" panose="030F0702030302020204" pitchFamily="66" charset="0"/>
              </a:rPr>
              <a:t>Rapid Increase in HR</a:t>
            </a:r>
            <a:endParaRPr lang="en-GB" altLang="en-US" dirty="0">
              <a:latin typeface="Comic Sans MS" panose="030F0702030302020204" pitchFamily="66" charset="0"/>
            </a:endParaRPr>
          </a:p>
          <a:p>
            <a:pPr>
              <a:spcBef>
                <a:spcPct val="50000"/>
              </a:spcBef>
            </a:pPr>
            <a:r>
              <a:rPr lang="en-GB" altLang="en-US" dirty="0">
                <a:latin typeface="Comic Sans MS" panose="030F0702030302020204" pitchFamily="66" charset="0"/>
              </a:rPr>
              <a:t>Receptors stimulate the Cardiac Control Centre which stimulates the SA node to increase HR</a:t>
            </a:r>
          </a:p>
          <a:p>
            <a:pPr>
              <a:spcBef>
                <a:spcPct val="50000"/>
              </a:spcBef>
            </a:pPr>
            <a:endParaRPr lang="en-GB" altLang="en-US" dirty="0">
              <a:latin typeface="Comic Sans MS" panose="030F0702030302020204" pitchFamily="66" charset="0"/>
            </a:endParaRPr>
          </a:p>
          <a:p>
            <a:pPr>
              <a:spcBef>
                <a:spcPct val="50000"/>
              </a:spcBef>
              <a:defRPr/>
            </a:pPr>
            <a:r>
              <a:rPr lang="en-US" altLang="en-US" dirty="0">
                <a:latin typeface="Comic Sans MS" pitchFamily="66" charset="0"/>
              </a:rPr>
              <a:t>4. </a:t>
            </a:r>
            <a:r>
              <a:rPr lang="en-US" altLang="en-US" b="1" dirty="0">
                <a:latin typeface="Comic Sans MS" pitchFamily="66" charset="0"/>
              </a:rPr>
              <a:t>Continued rise in Heart Rate (Anaerobic / Maximal exercise)</a:t>
            </a:r>
          </a:p>
          <a:p>
            <a:pPr>
              <a:spcBef>
                <a:spcPct val="50000"/>
              </a:spcBef>
              <a:defRPr/>
            </a:pPr>
            <a:r>
              <a:rPr lang="en-US" altLang="en-US" dirty="0">
                <a:latin typeface="Comic Sans MS" pitchFamily="66" charset="0"/>
              </a:rPr>
              <a:t>Heart rate will continue to rise towards maximal values Anaerobic work where the supply of oxygen is below the demand from the muscles</a:t>
            </a:r>
          </a:p>
          <a:p>
            <a:pPr>
              <a:spcBef>
                <a:spcPct val="50000"/>
              </a:spcBef>
              <a:defRPr/>
            </a:pPr>
            <a:r>
              <a:rPr lang="en-US" altLang="en-US" dirty="0">
                <a:latin typeface="Comic Sans MS" pitchFamily="66" charset="0"/>
              </a:rPr>
              <a:t>Continued anaerobic increases lactic acid build up leading to muscle fatigue</a:t>
            </a:r>
          </a:p>
          <a:p>
            <a:pPr>
              <a:spcBef>
                <a:spcPct val="50000"/>
              </a:spcBef>
              <a:defRPr/>
            </a:pPr>
            <a:endParaRPr lang="en-US" altLang="en-US" dirty="0">
              <a:latin typeface="Comic Sans MS" pitchFamily="66" charset="0"/>
            </a:endParaRPr>
          </a:p>
          <a:p>
            <a:pPr>
              <a:spcBef>
                <a:spcPct val="50000"/>
              </a:spcBef>
              <a:defRPr/>
            </a:pPr>
            <a:r>
              <a:rPr lang="en-US" altLang="en-US" dirty="0">
                <a:latin typeface="Comic Sans MS" pitchFamily="66" charset="0"/>
              </a:rPr>
              <a:t>5. </a:t>
            </a:r>
            <a:r>
              <a:rPr lang="en-US" altLang="en-US" b="1" dirty="0">
                <a:latin typeface="Comic Sans MS" pitchFamily="66" charset="0"/>
              </a:rPr>
              <a:t>Rapid fall in Heart Rate</a:t>
            </a:r>
          </a:p>
          <a:p>
            <a:pPr>
              <a:spcBef>
                <a:spcPct val="50000"/>
              </a:spcBef>
              <a:defRPr/>
            </a:pPr>
            <a:r>
              <a:rPr lang="en-US" altLang="en-US" dirty="0">
                <a:latin typeface="Comic Sans MS" pitchFamily="66" charset="0"/>
              </a:rPr>
              <a:t>As exercise stops</a:t>
            </a:r>
          </a:p>
          <a:p>
            <a:pPr>
              <a:spcBef>
                <a:spcPct val="50000"/>
              </a:spcBef>
              <a:defRPr/>
            </a:pPr>
            <a:endParaRPr lang="en-US" altLang="en-US" dirty="0">
              <a:latin typeface="Comic Sans MS" pitchFamily="66" charset="0"/>
            </a:endParaRPr>
          </a:p>
          <a:p>
            <a:pPr>
              <a:spcBef>
                <a:spcPct val="50000"/>
              </a:spcBef>
              <a:defRPr/>
            </a:pPr>
            <a:r>
              <a:rPr lang="en-US" altLang="en-US" dirty="0">
                <a:latin typeface="Comic Sans MS" pitchFamily="66" charset="0"/>
              </a:rPr>
              <a:t>6. </a:t>
            </a:r>
            <a:r>
              <a:rPr lang="en-US" altLang="en-US" b="1" dirty="0">
                <a:latin typeface="Comic Sans MS" pitchFamily="66" charset="0"/>
              </a:rPr>
              <a:t>Slower fall in Heart Rate then after for Anaerobic Exercise</a:t>
            </a:r>
          </a:p>
          <a:p>
            <a:pPr>
              <a:spcBef>
                <a:spcPct val="50000"/>
              </a:spcBef>
              <a:defRPr/>
            </a:pPr>
            <a:r>
              <a:rPr lang="en-US" altLang="en-US" dirty="0">
                <a:latin typeface="Comic Sans MS" pitchFamily="66" charset="0"/>
              </a:rPr>
              <a:t>Heart Rate remains elevated above resting values to help repay Oxygen Debt and to remove lactic acid</a:t>
            </a:r>
          </a:p>
          <a:p>
            <a:pPr marL="0" indent="0">
              <a:buNone/>
            </a:pPr>
            <a:endParaRPr lang="en-GB" dirty="0"/>
          </a:p>
        </p:txBody>
      </p:sp>
      <p:pic>
        <p:nvPicPr>
          <p:cNvPr id="4" name="Picture 3">
            <a:extLst>
              <a:ext uri="{FF2B5EF4-FFF2-40B4-BE49-F238E27FC236}">
                <a16:creationId xmlns:a16="http://schemas.microsoft.com/office/drawing/2014/main" id="{A83EB624-4837-4AD0-921A-6E8FE0BBD885}"/>
              </a:ext>
            </a:extLst>
          </p:cNvPr>
          <p:cNvPicPr>
            <a:picLocks noChangeAspect="1"/>
          </p:cNvPicPr>
          <p:nvPr/>
        </p:nvPicPr>
        <p:blipFill>
          <a:blip r:embed="rId2"/>
          <a:stretch>
            <a:fillRect/>
          </a:stretch>
        </p:blipFill>
        <p:spPr>
          <a:xfrm>
            <a:off x="7981752" y="2809689"/>
            <a:ext cx="3871707" cy="2581571"/>
          </a:xfrm>
          <a:prstGeom prst="rect">
            <a:avLst/>
          </a:prstGeom>
        </p:spPr>
      </p:pic>
    </p:spTree>
    <p:extLst>
      <p:ext uri="{BB962C8B-B14F-4D97-AF65-F5344CB8AC3E}">
        <p14:creationId xmlns:p14="http://schemas.microsoft.com/office/powerpoint/2010/main" val="283223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6654A-254A-4E50-89C9-64B4D25A9025}"/>
              </a:ext>
            </a:extLst>
          </p:cNvPr>
          <p:cNvSpPr>
            <a:spLocks noGrp="1"/>
          </p:cNvSpPr>
          <p:nvPr>
            <p:ph type="title"/>
          </p:nvPr>
        </p:nvSpPr>
        <p:spPr>
          <a:xfrm>
            <a:off x="302128" y="658242"/>
            <a:ext cx="7729728" cy="1188720"/>
          </a:xfrm>
        </p:spPr>
        <p:txBody>
          <a:bodyPr/>
          <a:lstStyle/>
          <a:p>
            <a:r>
              <a:rPr lang="en-US" dirty="0"/>
              <a:t>Cardiac control</a:t>
            </a:r>
            <a:endParaRPr lang="en-GB" dirty="0"/>
          </a:p>
        </p:txBody>
      </p:sp>
      <p:sp>
        <p:nvSpPr>
          <p:cNvPr id="3" name="Content Placeholder 2">
            <a:extLst>
              <a:ext uri="{FF2B5EF4-FFF2-40B4-BE49-F238E27FC236}">
                <a16:creationId xmlns:a16="http://schemas.microsoft.com/office/drawing/2014/main" id="{5CEC4889-8356-4F89-BF5E-F548EE72C4B3}"/>
              </a:ext>
            </a:extLst>
          </p:cNvPr>
          <p:cNvSpPr>
            <a:spLocks noGrp="1"/>
          </p:cNvSpPr>
          <p:nvPr>
            <p:ph idx="1"/>
          </p:nvPr>
        </p:nvSpPr>
        <p:spPr>
          <a:xfrm>
            <a:off x="490018" y="2500257"/>
            <a:ext cx="7729728" cy="3101983"/>
          </a:xfrm>
        </p:spPr>
        <p:txBody>
          <a:bodyPr>
            <a:normAutofit/>
          </a:bodyPr>
          <a:lstStyle/>
          <a:p>
            <a:r>
              <a:rPr lang="en-US" sz="2400" dirty="0"/>
              <a:t>Research the cardiac control </a:t>
            </a:r>
            <a:r>
              <a:rPr lang="en-US" sz="2400" dirty="0" err="1"/>
              <a:t>centre</a:t>
            </a:r>
            <a:r>
              <a:rPr lang="en-US" sz="2400" dirty="0"/>
              <a:t> including:</a:t>
            </a:r>
          </a:p>
          <a:p>
            <a:r>
              <a:rPr lang="en-US" sz="2400" dirty="0"/>
              <a:t>Where is it located in the brain?</a:t>
            </a:r>
          </a:p>
          <a:p>
            <a:r>
              <a:rPr lang="en-US" sz="2400" dirty="0"/>
              <a:t>What does it initiate?</a:t>
            </a:r>
          </a:p>
          <a:p>
            <a:r>
              <a:rPr lang="en-US" sz="2400" dirty="0"/>
              <a:t>What do sympathetic and parasympathetic nerves do?</a:t>
            </a:r>
            <a:endParaRPr lang="en-GB" sz="2400" dirty="0"/>
          </a:p>
        </p:txBody>
      </p:sp>
      <p:pic>
        <p:nvPicPr>
          <p:cNvPr id="1026" name="Picture 2" descr="Control of Heart Rate - Autonomic Nervous System ...">
            <a:extLst>
              <a:ext uri="{FF2B5EF4-FFF2-40B4-BE49-F238E27FC236}">
                <a16:creationId xmlns:a16="http://schemas.microsoft.com/office/drawing/2014/main" id="{6E91C928-1AC2-456A-9C49-460FB92E36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2646" y="429480"/>
            <a:ext cx="2981467" cy="5999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1036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EC0C1-1C5B-46B5-928E-66712DCB7CC5}"/>
              </a:ext>
            </a:extLst>
          </p:cNvPr>
          <p:cNvSpPr>
            <a:spLocks noGrp="1"/>
          </p:cNvSpPr>
          <p:nvPr>
            <p:ph type="title"/>
          </p:nvPr>
        </p:nvSpPr>
        <p:spPr>
          <a:xfrm>
            <a:off x="578285" y="200604"/>
            <a:ext cx="11035430" cy="1188720"/>
          </a:xfrm>
        </p:spPr>
        <p:txBody>
          <a:bodyPr>
            <a:normAutofit fontScale="90000"/>
          </a:bodyPr>
          <a:lstStyle/>
          <a:p>
            <a:pPr>
              <a:spcBef>
                <a:spcPct val="50000"/>
              </a:spcBef>
              <a:defRPr/>
            </a:pPr>
            <a:r>
              <a:rPr lang="en-GB" altLang="en-US" dirty="0"/>
              <a:t>Neural, Hormonal and Intrinsic</a:t>
            </a:r>
            <a:br>
              <a:rPr lang="en-GB" altLang="en-US" dirty="0"/>
            </a:br>
            <a:r>
              <a:rPr lang="en-GB" altLang="en-US" dirty="0"/>
              <a:t> Factors Affecting the Cardiac control centre</a:t>
            </a:r>
            <a:br>
              <a:rPr lang="en-US" altLang="en-US" b="1" dirty="0">
                <a:latin typeface="Comic Sans MS" pitchFamily="66" charset="0"/>
              </a:rPr>
            </a:br>
            <a:endParaRPr lang="en-GB" dirty="0"/>
          </a:p>
        </p:txBody>
      </p:sp>
      <p:sp>
        <p:nvSpPr>
          <p:cNvPr id="3" name="Content Placeholder 2">
            <a:extLst>
              <a:ext uri="{FF2B5EF4-FFF2-40B4-BE49-F238E27FC236}">
                <a16:creationId xmlns:a16="http://schemas.microsoft.com/office/drawing/2014/main" id="{512CDB8D-A3E5-46DB-8437-4BDC8A74EA30}"/>
              </a:ext>
            </a:extLst>
          </p:cNvPr>
          <p:cNvSpPr>
            <a:spLocks noGrp="1"/>
          </p:cNvSpPr>
          <p:nvPr>
            <p:ph idx="1"/>
          </p:nvPr>
        </p:nvSpPr>
        <p:spPr>
          <a:xfrm>
            <a:off x="578285" y="1773748"/>
            <a:ext cx="7729728" cy="3101983"/>
          </a:xfrm>
        </p:spPr>
        <p:txBody>
          <a:bodyPr>
            <a:normAutofit/>
          </a:bodyPr>
          <a:lstStyle/>
          <a:p>
            <a:r>
              <a:rPr lang="en-US" sz="2400" dirty="0"/>
              <a:t>Research the following receptors that affect the cardiac control </a:t>
            </a:r>
            <a:r>
              <a:rPr lang="en-US" sz="2400" dirty="0" err="1"/>
              <a:t>centre</a:t>
            </a:r>
            <a:r>
              <a:rPr lang="en-US" sz="2400" dirty="0"/>
              <a:t>. Include:</a:t>
            </a:r>
          </a:p>
          <a:p>
            <a:r>
              <a:rPr lang="en-US" sz="2400" dirty="0"/>
              <a:t>Where they are located</a:t>
            </a:r>
          </a:p>
          <a:p>
            <a:r>
              <a:rPr lang="en-US" sz="2400" dirty="0"/>
              <a:t>What their roles are</a:t>
            </a:r>
            <a:endParaRPr lang="en-GB" sz="2400" dirty="0"/>
          </a:p>
        </p:txBody>
      </p:sp>
      <p:sp>
        <p:nvSpPr>
          <p:cNvPr id="4" name="TextBox 3">
            <a:extLst>
              <a:ext uri="{FF2B5EF4-FFF2-40B4-BE49-F238E27FC236}">
                <a16:creationId xmlns:a16="http://schemas.microsoft.com/office/drawing/2014/main" id="{BE750890-C4BF-4122-9B80-18D966ACB7AC}"/>
              </a:ext>
            </a:extLst>
          </p:cNvPr>
          <p:cNvSpPr txBox="1"/>
          <p:nvPr/>
        </p:nvSpPr>
        <p:spPr>
          <a:xfrm>
            <a:off x="5912285" y="2880986"/>
            <a:ext cx="4972833" cy="2677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800" b="1" dirty="0"/>
              <a:t>Baroreceptors</a:t>
            </a:r>
          </a:p>
          <a:p>
            <a:r>
              <a:rPr lang="en-US" sz="2800" b="1" dirty="0"/>
              <a:t>Chemoreceptors</a:t>
            </a:r>
          </a:p>
          <a:p>
            <a:r>
              <a:rPr lang="en-US" sz="2800" b="1" dirty="0"/>
              <a:t>Proprioceptors</a:t>
            </a:r>
          </a:p>
          <a:p>
            <a:r>
              <a:rPr lang="en-US" sz="2800" b="1" dirty="0"/>
              <a:t>Temperature</a:t>
            </a:r>
          </a:p>
          <a:p>
            <a:r>
              <a:rPr lang="en-US" sz="2800" b="1" dirty="0"/>
              <a:t>Venous return</a:t>
            </a:r>
          </a:p>
          <a:p>
            <a:r>
              <a:rPr lang="en-US" sz="2800" b="1" dirty="0"/>
              <a:t>Adrenaline</a:t>
            </a:r>
            <a:endParaRPr lang="en-GB" sz="2800" b="1" dirty="0"/>
          </a:p>
        </p:txBody>
      </p:sp>
    </p:spTree>
    <p:extLst>
      <p:ext uri="{BB962C8B-B14F-4D97-AF65-F5344CB8AC3E}">
        <p14:creationId xmlns:p14="http://schemas.microsoft.com/office/powerpoint/2010/main" val="30202233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DEF51-16F4-4FCF-B755-417DD5AC4EB9}"/>
              </a:ext>
            </a:extLst>
          </p:cNvPr>
          <p:cNvSpPr>
            <a:spLocks noGrp="1"/>
          </p:cNvSpPr>
          <p:nvPr>
            <p:ph type="title"/>
          </p:nvPr>
        </p:nvSpPr>
        <p:spPr/>
        <p:txBody>
          <a:bodyPr/>
          <a:lstStyle/>
          <a:p>
            <a:r>
              <a:rPr lang="en-US" dirty="0"/>
              <a:t>Blood vessels</a:t>
            </a:r>
            <a:endParaRPr lang="en-GB" dirty="0"/>
          </a:p>
        </p:txBody>
      </p:sp>
      <p:sp>
        <p:nvSpPr>
          <p:cNvPr id="3" name="Content Placeholder 2">
            <a:extLst>
              <a:ext uri="{FF2B5EF4-FFF2-40B4-BE49-F238E27FC236}">
                <a16:creationId xmlns:a16="http://schemas.microsoft.com/office/drawing/2014/main" id="{C2E68747-87EE-43AF-9038-92978436F375}"/>
              </a:ext>
            </a:extLst>
          </p:cNvPr>
          <p:cNvSpPr>
            <a:spLocks noGrp="1"/>
          </p:cNvSpPr>
          <p:nvPr>
            <p:ph idx="1"/>
          </p:nvPr>
        </p:nvSpPr>
        <p:spPr>
          <a:xfrm>
            <a:off x="677908" y="2450153"/>
            <a:ext cx="7729728" cy="3101983"/>
          </a:xfrm>
        </p:spPr>
        <p:txBody>
          <a:bodyPr>
            <a:normAutofit/>
          </a:bodyPr>
          <a:lstStyle/>
          <a:p>
            <a:r>
              <a:rPr lang="en-US" sz="2400" dirty="0"/>
              <a:t>Research the structure and function of the following blood vessels:</a:t>
            </a:r>
          </a:p>
          <a:p>
            <a:pPr lvl="1"/>
            <a:r>
              <a:rPr lang="en-US" sz="2000" dirty="0"/>
              <a:t>Arteries</a:t>
            </a:r>
          </a:p>
          <a:p>
            <a:pPr lvl="1"/>
            <a:r>
              <a:rPr lang="en-US" sz="2000" dirty="0"/>
              <a:t>Veins</a:t>
            </a:r>
          </a:p>
          <a:p>
            <a:pPr lvl="1"/>
            <a:r>
              <a:rPr lang="en-US" sz="2000" dirty="0"/>
              <a:t>Capillaries</a:t>
            </a:r>
            <a:endParaRPr lang="en-GB" sz="2000" dirty="0"/>
          </a:p>
        </p:txBody>
      </p:sp>
      <p:pic>
        <p:nvPicPr>
          <p:cNvPr id="4098" name="Picture 2" descr="What Are Blood Vessels | Blood Vessel Facts | DK Find Out">
            <a:extLst>
              <a:ext uri="{FF2B5EF4-FFF2-40B4-BE49-F238E27FC236}">
                <a16:creationId xmlns:a16="http://schemas.microsoft.com/office/drawing/2014/main" id="{0B743CE8-68BB-4FD4-8EA0-480E0B4589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2492" y="3165623"/>
            <a:ext cx="5141586" cy="3141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20398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2C83F-DFFD-4589-92A5-FDA25E3F9312}"/>
              </a:ext>
            </a:extLst>
          </p:cNvPr>
          <p:cNvSpPr>
            <a:spLocks noGrp="1"/>
          </p:cNvSpPr>
          <p:nvPr>
            <p:ph type="title"/>
          </p:nvPr>
        </p:nvSpPr>
        <p:spPr/>
        <p:txBody>
          <a:bodyPr/>
          <a:lstStyle/>
          <a:p>
            <a:r>
              <a:rPr lang="en-US" dirty="0"/>
              <a:t>task</a:t>
            </a:r>
            <a:endParaRPr lang="en-GB" dirty="0"/>
          </a:p>
        </p:txBody>
      </p:sp>
      <p:sp>
        <p:nvSpPr>
          <p:cNvPr id="3" name="Content Placeholder 2">
            <a:extLst>
              <a:ext uri="{FF2B5EF4-FFF2-40B4-BE49-F238E27FC236}">
                <a16:creationId xmlns:a16="http://schemas.microsoft.com/office/drawing/2014/main" id="{8A290DC7-C26C-4372-BAAA-610BFFD66B29}"/>
              </a:ext>
            </a:extLst>
          </p:cNvPr>
          <p:cNvSpPr>
            <a:spLocks noGrp="1"/>
          </p:cNvSpPr>
          <p:nvPr>
            <p:ph idx="1"/>
          </p:nvPr>
        </p:nvSpPr>
        <p:spPr/>
        <p:txBody>
          <a:bodyPr>
            <a:normAutofit/>
          </a:bodyPr>
          <a:lstStyle/>
          <a:p>
            <a:r>
              <a:rPr lang="en-US" sz="2400" dirty="0"/>
              <a:t>Research the terms venous return and Starling’s Law</a:t>
            </a:r>
            <a:endParaRPr lang="en-GB" sz="2400" dirty="0"/>
          </a:p>
        </p:txBody>
      </p:sp>
    </p:spTree>
    <p:extLst>
      <p:ext uri="{BB962C8B-B14F-4D97-AF65-F5344CB8AC3E}">
        <p14:creationId xmlns:p14="http://schemas.microsoft.com/office/powerpoint/2010/main" val="24162313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DEDAD-2A0E-4094-B323-79B3BF18E8F4}"/>
              </a:ext>
            </a:extLst>
          </p:cNvPr>
          <p:cNvSpPr>
            <a:spLocks noGrp="1"/>
          </p:cNvSpPr>
          <p:nvPr>
            <p:ph type="title"/>
          </p:nvPr>
        </p:nvSpPr>
        <p:spPr>
          <a:xfrm>
            <a:off x="2231136" y="244258"/>
            <a:ext cx="7729728" cy="757824"/>
          </a:xfrm>
        </p:spPr>
        <p:txBody>
          <a:bodyPr>
            <a:normAutofit fontScale="90000"/>
          </a:bodyPr>
          <a:lstStyle/>
          <a:p>
            <a:r>
              <a:rPr lang="en-US" dirty="0"/>
              <a:t>Maintenance of venous return (</a:t>
            </a:r>
            <a:r>
              <a:rPr lang="en-US" dirty="0" err="1"/>
              <a:t>Vr</a:t>
            </a:r>
            <a:r>
              <a:rPr lang="en-US" dirty="0"/>
              <a:t> mechanisms)</a:t>
            </a:r>
            <a:endParaRPr lang="en-GB" dirty="0"/>
          </a:p>
        </p:txBody>
      </p:sp>
      <p:sp>
        <p:nvSpPr>
          <p:cNvPr id="3" name="Content Placeholder 2">
            <a:extLst>
              <a:ext uri="{FF2B5EF4-FFF2-40B4-BE49-F238E27FC236}">
                <a16:creationId xmlns:a16="http://schemas.microsoft.com/office/drawing/2014/main" id="{4D2664D2-FBE1-4855-BC25-A9AAF2D07735}"/>
              </a:ext>
            </a:extLst>
          </p:cNvPr>
          <p:cNvSpPr>
            <a:spLocks noGrp="1"/>
          </p:cNvSpPr>
          <p:nvPr>
            <p:ph idx="1"/>
          </p:nvPr>
        </p:nvSpPr>
        <p:spPr>
          <a:xfrm>
            <a:off x="400833" y="1227551"/>
            <a:ext cx="11423737" cy="5386191"/>
          </a:xfrm>
        </p:spPr>
        <p:txBody>
          <a:bodyPr>
            <a:normAutofit fontScale="92500" lnSpcReduction="10000"/>
          </a:bodyPr>
          <a:lstStyle/>
          <a:p>
            <a:pPr marL="0" indent="0" algn="just">
              <a:spcBef>
                <a:spcPct val="50000"/>
              </a:spcBef>
              <a:buNone/>
              <a:defRPr/>
            </a:pPr>
            <a:r>
              <a:rPr lang="en-US" altLang="en-US" b="1" dirty="0"/>
              <a:t>Write notes on the following key terms:</a:t>
            </a:r>
            <a:endParaRPr lang="en-GB" altLang="en-US" b="1" dirty="0"/>
          </a:p>
          <a:p>
            <a:pPr algn="just">
              <a:spcBef>
                <a:spcPct val="50000"/>
              </a:spcBef>
              <a:defRPr/>
            </a:pPr>
            <a:r>
              <a:rPr lang="en-GB" altLang="en-US" b="1" dirty="0"/>
              <a:t>Pocket Valves</a:t>
            </a:r>
            <a:r>
              <a:rPr lang="en-GB" altLang="en-US" dirty="0"/>
              <a:t> – one way valves in the veins prevent backflow of blood and direct it towards the heart.</a:t>
            </a:r>
          </a:p>
          <a:p>
            <a:pPr algn="just">
              <a:spcBef>
                <a:spcPct val="50000"/>
              </a:spcBef>
              <a:defRPr/>
            </a:pPr>
            <a:endParaRPr lang="en-GB" altLang="en-US" dirty="0"/>
          </a:p>
          <a:p>
            <a:pPr algn="just">
              <a:spcBef>
                <a:spcPct val="50000"/>
              </a:spcBef>
              <a:defRPr/>
            </a:pPr>
            <a:r>
              <a:rPr lang="en-GB" altLang="en-US" b="1" dirty="0"/>
              <a:t>Muscle Pump</a:t>
            </a:r>
            <a:r>
              <a:rPr lang="en-GB" altLang="en-US" dirty="0"/>
              <a:t> – veins are situated between skeletal muscles, which when contracting and relaxing, help to push or squeeze blood back towards the heart.</a:t>
            </a:r>
          </a:p>
          <a:p>
            <a:pPr algn="just">
              <a:spcBef>
                <a:spcPct val="50000"/>
              </a:spcBef>
              <a:defRPr/>
            </a:pPr>
            <a:endParaRPr lang="en-GB" altLang="en-US" dirty="0"/>
          </a:p>
          <a:p>
            <a:pPr algn="just">
              <a:spcBef>
                <a:spcPct val="50000"/>
              </a:spcBef>
              <a:defRPr/>
            </a:pPr>
            <a:r>
              <a:rPr lang="en-GB" altLang="en-US" b="1" dirty="0"/>
              <a:t>Respiratory Pump</a:t>
            </a:r>
            <a:r>
              <a:rPr lang="en-GB" altLang="en-US" dirty="0"/>
              <a:t> – during exercise, breathing becomes deeper and faster which causes pressure changes in the thorax and abdomen. </a:t>
            </a:r>
          </a:p>
          <a:p>
            <a:pPr algn="just">
              <a:spcBef>
                <a:spcPct val="50000"/>
              </a:spcBef>
              <a:defRPr/>
            </a:pPr>
            <a:endParaRPr lang="en-GB" altLang="en-US" dirty="0"/>
          </a:p>
          <a:p>
            <a:pPr algn="just">
              <a:spcBef>
                <a:spcPct val="50000"/>
              </a:spcBef>
              <a:defRPr/>
            </a:pPr>
            <a:r>
              <a:rPr lang="en-GB" altLang="en-US" dirty="0"/>
              <a:t>This increases the pressure in the abdomen, squeezing the large veins in that area and helping force the blood back to the heart.</a:t>
            </a:r>
          </a:p>
          <a:p>
            <a:pPr algn="just">
              <a:spcBef>
                <a:spcPct val="50000"/>
              </a:spcBef>
              <a:defRPr/>
            </a:pPr>
            <a:endParaRPr lang="en-GB" altLang="en-US" dirty="0"/>
          </a:p>
          <a:p>
            <a:pPr algn="just">
              <a:spcBef>
                <a:spcPct val="50000"/>
              </a:spcBef>
              <a:defRPr/>
            </a:pPr>
            <a:r>
              <a:rPr lang="en-GB" altLang="en-US" b="1" dirty="0"/>
              <a:t>Smooth Muscle </a:t>
            </a:r>
            <a:r>
              <a:rPr lang="en-GB" altLang="en-US" dirty="0"/>
              <a:t>– contraction and relaxation of smooth muscle in the middle layer of the vein walls also helps to push  blood through the veins and towards the heart.</a:t>
            </a:r>
          </a:p>
          <a:p>
            <a:pPr algn="just">
              <a:spcBef>
                <a:spcPct val="50000"/>
              </a:spcBef>
              <a:defRPr/>
            </a:pPr>
            <a:endParaRPr lang="en-GB" altLang="en-US" dirty="0"/>
          </a:p>
          <a:p>
            <a:pPr algn="just">
              <a:spcBef>
                <a:spcPct val="50000"/>
              </a:spcBef>
              <a:defRPr/>
            </a:pPr>
            <a:r>
              <a:rPr lang="en-GB" altLang="en-US" b="1" dirty="0"/>
              <a:t>Gravity</a:t>
            </a:r>
            <a:r>
              <a:rPr lang="en-GB" altLang="en-US" dirty="0"/>
              <a:t> – blood from the upper body is aided by gravity as it descends to the heart.</a:t>
            </a:r>
            <a:endParaRPr lang="en-US" altLang="en-US" b="1" dirty="0"/>
          </a:p>
          <a:p>
            <a:endParaRPr lang="en-GB" dirty="0"/>
          </a:p>
        </p:txBody>
      </p:sp>
    </p:spTree>
    <p:extLst>
      <p:ext uri="{BB962C8B-B14F-4D97-AF65-F5344CB8AC3E}">
        <p14:creationId xmlns:p14="http://schemas.microsoft.com/office/powerpoint/2010/main" val="3021257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B05C3-2F4A-44F2-B1BC-690245DDDFD2}"/>
              </a:ext>
            </a:extLst>
          </p:cNvPr>
          <p:cNvSpPr>
            <a:spLocks noGrp="1"/>
          </p:cNvSpPr>
          <p:nvPr>
            <p:ph type="title"/>
          </p:nvPr>
        </p:nvSpPr>
        <p:spPr>
          <a:xfrm>
            <a:off x="2231136" y="300813"/>
            <a:ext cx="7729728" cy="1188720"/>
          </a:xfrm>
        </p:spPr>
        <p:txBody>
          <a:bodyPr/>
          <a:lstStyle/>
          <a:p>
            <a:r>
              <a:rPr lang="en-US" dirty="0"/>
              <a:t>Label the structure of the heart</a:t>
            </a:r>
            <a:endParaRPr lang="en-GB" dirty="0"/>
          </a:p>
        </p:txBody>
      </p:sp>
      <p:pic>
        <p:nvPicPr>
          <p:cNvPr id="4" name="Picture 3">
            <a:extLst>
              <a:ext uri="{FF2B5EF4-FFF2-40B4-BE49-F238E27FC236}">
                <a16:creationId xmlns:a16="http://schemas.microsoft.com/office/drawing/2014/main" id="{DAE040DB-76AB-4EE7-BBFC-1169BED8B9CB}"/>
              </a:ext>
            </a:extLst>
          </p:cNvPr>
          <p:cNvPicPr>
            <a:picLocks noChangeAspect="1"/>
          </p:cNvPicPr>
          <p:nvPr/>
        </p:nvPicPr>
        <p:blipFill>
          <a:blip r:embed="rId2"/>
          <a:stretch>
            <a:fillRect/>
          </a:stretch>
        </p:blipFill>
        <p:spPr>
          <a:xfrm>
            <a:off x="3324225" y="1833692"/>
            <a:ext cx="5543550" cy="4543425"/>
          </a:xfrm>
          <a:prstGeom prst="rect">
            <a:avLst/>
          </a:prstGeom>
        </p:spPr>
      </p:pic>
    </p:spTree>
    <p:extLst>
      <p:ext uri="{BB962C8B-B14F-4D97-AF65-F5344CB8AC3E}">
        <p14:creationId xmlns:p14="http://schemas.microsoft.com/office/powerpoint/2010/main" val="14235482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D1059-4C7C-4F17-98B6-6C08C74E87C1}"/>
              </a:ext>
            </a:extLst>
          </p:cNvPr>
          <p:cNvSpPr>
            <a:spLocks noGrp="1"/>
          </p:cNvSpPr>
          <p:nvPr>
            <p:ph type="title"/>
          </p:nvPr>
        </p:nvSpPr>
        <p:spPr>
          <a:xfrm>
            <a:off x="2231136" y="175552"/>
            <a:ext cx="7729728" cy="726322"/>
          </a:xfrm>
        </p:spPr>
        <p:txBody>
          <a:bodyPr>
            <a:normAutofit fontScale="90000"/>
          </a:bodyPr>
          <a:lstStyle/>
          <a:p>
            <a:r>
              <a:rPr lang="en-US" dirty="0"/>
              <a:t>Venous return – how it works</a:t>
            </a:r>
            <a:endParaRPr lang="en-GB" dirty="0"/>
          </a:p>
        </p:txBody>
      </p:sp>
      <p:sp>
        <p:nvSpPr>
          <p:cNvPr id="3" name="Content Placeholder 2">
            <a:extLst>
              <a:ext uri="{FF2B5EF4-FFF2-40B4-BE49-F238E27FC236}">
                <a16:creationId xmlns:a16="http://schemas.microsoft.com/office/drawing/2014/main" id="{7406E906-F3E1-47CF-B886-E2C65CBECBE3}"/>
              </a:ext>
            </a:extLst>
          </p:cNvPr>
          <p:cNvSpPr>
            <a:spLocks noGrp="1"/>
          </p:cNvSpPr>
          <p:nvPr>
            <p:ph idx="1"/>
          </p:nvPr>
        </p:nvSpPr>
        <p:spPr>
          <a:xfrm>
            <a:off x="225468" y="901874"/>
            <a:ext cx="11686783" cy="5780574"/>
          </a:xfrm>
        </p:spPr>
        <p:txBody>
          <a:bodyPr>
            <a:normAutofit fontScale="92500" lnSpcReduction="20000"/>
          </a:bodyPr>
          <a:lstStyle/>
          <a:p>
            <a:r>
              <a:rPr lang="en-US" b="1" u="sng" dirty="0"/>
              <a:t>Make notes on the following:</a:t>
            </a:r>
          </a:p>
          <a:p>
            <a:pPr marL="0" indent="0">
              <a:buNone/>
            </a:pPr>
            <a:r>
              <a:rPr lang="en-GB" altLang="en-US" dirty="0"/>
              <a:t>(Blood pooling is often described as a feeling of heavy legs.)</a:t>
            </a:r>
          </a:p>
          <a:p>
            <a:pPr>
              <a:spcBef>
                <a:spcPct val="50000"/>
              </a:spcBef>
              <a:defRPr/>
            </a:pPr>
            <a:r>
              <a:rPr lang="en-GB" altLang="en-US" dirty="0"/>
              <a:t>VR requires force to push the blood back towards the heart. If there is insufficient pressure the blood will sit in the pocket valves of the veins.</a:t>
            </a:r>
          </a:p>
          <a:p>
            <a:pPr algn="just">
              <a:spcBef>
                <a:spcPct val="50000"/>
              </a:spcBef>
              <a:defRPr/>
            </a:pPr>
            <a:endParaRPr lang="en-GB" altLang="en-US" dirty="0"/>
          </a:p>
          <a:p>
            <a:pPr algn="just">
              <a:spcBef>
                <a:spcPct val="50000"/>
              </a:spcBef>
              <a:defRPr/>
            </a:pPr>
            <a:r>
              <a:rPr lang="en-GB" altLang="en-US" dirty="0"/>
              <a:t>Increased Q sent to the muscles in the legs actually pools or sits here with insufficient pressure to return to the heart.</a:t>
            </a:r>
          </a:p>
          <a:p>
            <a:pPr algn="just">
              <a:spcBef>
                <a:spcPct val="50000"/>
              </a:spcBef>
              <a:defRPr/>
            </a:pPr>
            <a:endParaRPr lang="en-GB" altLang="en-US" dirty="0"/>
          </a:p>
          <a:p>
            <a:pPr algn="just">
              <a:spcBef>
                <a:spcPct val="50000"/>
              </a:spcBef>
              <a:defRPr/>
            </a:pPr>
            <a:r>
              <a:rPr lang="en-GB" altLang="en-US" dirty="0"/>
              <a:t>Pocket valves, gravity and smooth muscle are quite sufficient to maintain VR during rest but not during or immediately after exercise.</a:t>
            </a:r>
          </a:p>
          <a:p>
            <a:pPr algn="just">
              <a:spcBef>
                <a:spcPct val="50000"/>
              </a:spcBef>
              <a:defRPr/>
            </a:pPr>
            <a:endParaRPr lang="en-GB" altLang="en-US" dirty="0"/>
          </a:p>
          <a:p>
            <a:pPr algn="just">
              <a:spcBef>
                <a:spcPct val="50000"/>
              </a:spcBef>
              <a:defRPr/>
            </a:pPr>
            <a:r>
              <a:rPr lang="en-GB" altLang="en-US" dirty="0"/>
              <a:t>The additional mechanisms of the skeletal and respiratory pump are needed to ensure VR is maintained.</a:t>
            </a:r>
          </a:p>
          <a:p>
            <a:pPr algn="just">
              <a:spcBef>
                <a:spcPct val="50000"/>
              </a:spcBef>
              <a:defRPr/>
            </a:pPr>
            <a:endParaRPr lang="en-GB" altLang="en-US" dirty="0"/>
          </a:p>
          <a:p>
            <a:pPr>
              <a:spcBef>
                <a:spcPct val="50000"/>
              </a:spcBef>
              <a:defRPr/>
            </a:pPr>
            <a:r>
              <a:rPr lang="en-GB" altLang="en-US" dirty="0"/>
              <a:t>An active cool down helps to maintain these two important mechanisms. </a:t>
            </a:r>
          </a:p>
          <a:p>
            <a:pPr>
              <a:spcBef>
                <a:spcPct val="50000"/>
              </a:spcBef>
              <a:defRPr/>
            </a:pPr>
            <a:endParaRPr lang="en-GB" altLang="en-US" dirty="0"/>
          </a:p>
          <a:p>
            <a:pPr algn="just">
              <a:spcBef>
                <a:spcPct val="50000"/>
              </a:spcBef>
              <a:defRPr/>
            </a:pPr>
            <a:r>
              <a:rPr lang="en-GB" altLang="en-US" dirty="0"/>
              <a:t>An elevated respiration rate maintains the respiratory pump and continued skeletal muscle contractions maintain the effect of the skeletal muscle pump.</a:t>
            </a:r>
          </a:p>
          <a:p>
            <a:pPr algn="just">
              <a:spcBef>
                <a:spcPct val="50000"/>
              </a:spcBef>
              <a:defRPr/>
            </a:pPr>
            <a:endParaRPr lang="en-GB" altLang="en-US" dirty="0"/>
          </a:p>
          <a:p>
            <a:pPr algn="just">
              <a:spcBef>
                <a:spcPct val="50000"/>
              </a:spcBef>
              <a:defRPr/>
            </a:pPr>
            <a:r>
              <a:rPr lang="en-GB" altLang="en-US" dirty="0"/>
              <a:t>All these mechanisms help maintain VR and redistribute Q to prevent blood pooling. </a:t>
            </a:r>
            <a:endParaRPr lang="en-US" altLang="en-US" dirty="0"/>
          </a:p>
          <a:p>
            <a:endParaRPr lang="en-GB" dirty="0"/>
          </a:p>
        </p:txBody>
      </p:sp>
    </p:spTree>
    <p:extLst>
      <p:ext uri="{BB962C8B-B14F-4D97-AF65-F5344CB8AC3E}">
        <p14:creationId xmlns:p14="http://schemas.microsoft.com/office/powerpoint/2010/main" val="4977759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B8A4F-11A4-46F9-BBEC-A484F904970F}"/>
              </a:ext>
            </a:extLst>
          </p:cNvPr>
          <p:cNvSpPr>
            <a:spLocks noGrp="1"/>
          </p:cNvSpPr>
          <p:nvPr>
            <p:ph type="title"/>
          </p:nvPr>
        </p:nvSpPr>
        <p:spPr>
          <a:xfrm>
            <a:off x="475989" y="213130"/>
            <a:ext cx="11173216" cy="663692"/>
          </a:xfrm>
        </p:spPr>
        <p:txBody>
          <a:bodyPr>
            <a:normAutofit fontScale="90000"/>
          </a:bodyPr>
          <a:lstStyle/>
          <a:p>
            <a:r>
              <a:rPr lang="en-US" dirty="0"/>
              <a:t>Relationship between </a:t>
            </a:r>
            <a:r>
              <a:rPr lang="en-US" dirty="0" err="1"/>
              <a:t>vr</a:t>
            </a:r>
            <a:r>
              <a:rPr lang="en-US" dirty="0"/>
              <a:t> and performance</a:t>
            </a:r>
            <a:endParaRPr lang="en-GB" dirty="0"/>
          </a:p>
        </p:txBody>
      </p:sp>
      <p:sp>
        <p:nvSpPr>
          <p:cNvPr id="3" name="Content Placeholder 2">
            <a:extLst>
              <a:ext uri="{FF2B5EF4-FFF2-40B4-BE49-F238E27FC236}">
                <a16:creationId xmlns:a16="http://schemas.microsoft.com/office/drawing/2014/main" id="{B2D6A86D-B9BD-495B-BB16-F89A36D217D2}"/>
              </a:ext>
            </a:extLst>
          </p:cNvPr>
          <p:cNvSpPr>
            <a:spLocks noGrp="1"/>
          </p:cNvSpPr>
          <p:nvPr>
            <p:ph idx="1"/>
          </p:nvPr>
        </p:nvSpPr>
        <p:spPr>
          <a:xfrm>
            <a:off x="237995" y="1002082"/>
            <a:ext cx="11686783" cy="5642788"/>
          </a:xfrm>
        </p:spPr>
        <p:txBody>
          <a:bodyPr>
            <a:normAutofit fontScale="92500" lnSpcReduction="10000"/>
          </a:bodyPr>
          <a:lstStyle/>
          <a:p>
            <a:pPr marL="285750" indent="-285750">
              <a:buFontTx/>
              <a:buChar char="-"/>
            </a:pPr>
            <a:r>
              <a:rPr lang="en-GB" dirty="0"/>
              <a:t>Increased blood flow back to the right atrium of the heart (Venous Return)</a:t>
            </a:r>
          </a:p>
          <a:p>
            <a:pPr marL="285750" indent="-285750">
              <a:buFontTx/>
              <a:buChar char="-"/>
            </a:pPr>
            <a:r>
              <a:rPr lang="en-GB" dirty="0"/>
              <a:t>The right atrium stretches, which causes the SA node to increase rate of firing, increasing heart rate</a:t>
            </a:r>
          </a:p>
          <a:p>
            <a:pPr marL="285750" indent="-285750">
              <a:buFontTx/>
              <a:buChar char="-"/>
            </a:pPr>
            <a:r>
              <a:rPr lang="en-GB" dirty="0"/>
              <a:t>More blood enters the left ventricle which causes it to stretch – link to myocardium</a:t>
            </a:r>
          </a:p>
          <a:p>
            <a:pPr marL="285750" indent="-285750">
              <a:buFontTx/>
              <a:buChar char="-"/>
            </a:pPr>
            <a:r>
              <a:rPr lang="en-GB" dirty="0"/>
              <a:t>Myocardium / heart wall, increased VR causes greater stretch of myocardium or heart ventricle walls which results in a more forceful contraction of the ventricles.</a:t>
            </a:r>
          </a:p>
          <a:p>
            <a:pPr marL="285750" indent="-285750">
              <a:buFontTx/>
              <a:buChar char="-"/>
            </a:pPr>
            <a:r>
              <a:rPr lang="en-GB" dirty="0"/>
              <a:t>Stroke volume, increased VR causes increased stroke volume</a:t>
            </a:r>
          </a:p>
          <a:p>
            <a:pPr marL="285750" indent="-285750">
              <a:buFontTx/>
              <a:buChar char="-"/>
            </a:pPr>
            <a:r>
              <a:rPr lang="en-GB" dirty="0"/>
              <a:t>Relationship, cardiac output = stroke volume x heart rate</a:t>
            </a:r>
          </a:p>
          <a:p>
            <a:pPr marL="285750" indent="-285750">
              <a:buFontTx/>
              <a:buChar char="-"/>
            </a:pPr>
            <a:r>
              <a:rPr lang="en-GB" dirty="0"/>
              <a:t>Cardiac output, increased stroke volume will increase cardiac output</a:t>
            </a:r>
          </a:p>
          <a:p>
            <a:pPr marL="285750" indent="-285750">
              <a:buFontTx/>
              <a:buChar char="-"/>
            </a:pPr>
            <a:r>
              <a:rPr lang="en-GB" dirty="0"/>
              <a:t>Blood and Oxygen, more or faster blood or oxygen pumped to the working muscles</a:t>
            </a:r>
          </a:p>
          <a:p>
            <a:pPr marL="285750" indent="-285750">
              <a:buFontTx/>
              <a:buChar char="-"/>
            </a:pPr>
            <a:endParaRPr lang="en-GB" dirty="0"/>
          </a:p>
          <a:p>
            <a:pPr marL="285750" indent="-285750">
              <a:buFontTx/>
              <a:buChar char="-"/>
            </a:pPr>
            <a:r>
              <a:rPr lang="en-GB" u="sng" dirty="0"/>
              <a:t>Impact Upon Performance</a:t>
            </a:r>
          </a:p>
          <a:p>
            <a:pPr marL="285750" indent="-285750">
              <a:buFontTx/>
              <a:buChar char="-"/>
            </a:pPr>
            <a:r>
              <a:rPr lang="en-GB" dirty="0"/>
              <a:t>Increased performance Aerobic, can work for longer / increases the time or intensity of exercise </a:t>
            </a:r>
          </a:p>
          <a:p>
            <a:pPr marL="285750" indent="-285750">
              <a:buFontTx/>
              <a:buChar char="-"/>
            </a:pPr>
            <a:r>
              <a:rPr lang="en-GB" dirty="0"/>
              <a:t>Increased performance delayed fatigue, delays fatigue / reduced build up or faster removal of lactic acid for any given exercise intensity</a:t>
            </a:r>
          </a:p>
          <a:p>
            <a:pPr marL="285750" indent="-285750">
              <a:buFontTx/>
              <a:buChar char="-"/>
            </a:pPr>
            <a:r>
              <a:rPr lang="en-GB" altLang="en-US" dirty="0"/>
              <a:t>Although more significant in prolonged aerobic based exercise (which is dependant upon oxygen supply), it can also affect performance in anaerobic activities in that a good VR will speed up recovery and therefore allow performers to work anaerobically for longer.</a:t>
            </a:r>
            <a:endParaRPr lang="en-US" altLang="en-US" dirty="0"/>
          </a:p>
          <a:p>
            <a:endParaRPr lang="en-GB" dirty="0"/>
          </a:p>
        </p:txBody>
      </p:sp>
      <p:sp>
        <p:nvSpPr>
          <p:cNvPr id="4" name="TextBox 3">
            <a:extLst>
              <a:ext uri="{FF2B5EF4-FFF2-40B4-BE49-F238E27FC236}">
                <a16:creationId xmlns:a16="http://schemas.microsoft.com/office/drawing/2014/main" id="{FFF991E5-E65C-4A9A-A27D-476AF91B9233}"/>
              </a:ext>
            </a:extLst>
          </p:cNvPr>
          <p:cNvSpPr txBox="1"/>
          <p:nvPr/>
        </p:nvSpPr>
        <p:spPr>
          <a:xfrm>
            <a:off x="8855901" y="2755726"/>
            <a:ext cx="2605414"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400" b="1" dirty="0"/>
              <a:t>Make notes on this information</a:t>
            </a:r>
            <a:endParaRPr lang="en-GB" sz="2400" b="1" dirty="0"/>
          </a:p>
        </p:txBody>
      </p:sp>
    </p:spTree>
    <p:extLst>
      <p:ext uri="{BB962C8B-B14F-4D97-AF65-F5344CB8AC3E}">
        <p14:creationId xmlns:p14="http://schemas.microsoft.com/office/powerpoint/2010/main" val="16171556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A9685-B3CE-4223-BAC7-12EB679E74D0}"/>
              </a:ext>
            </a:extLst>
          </p:cNvPr>
          <p:cNvSpPr>
            <a:spLocks noGrp="1"/>
          </p:cNvSpPr>
          <p:nvPr>
            <p:ph type="title"/>
          </p:nvPr>
        </p:nvSpPr>
        <p:spPr>
          <a:xfrm>
            <a:off x="2231136" y="126158"/>
            <a:ext cx="7729728" cy="775716"/>
          </a:xfrm>
        </p:spPr>
        <p:txBody>
          <a:bodyPr/>
          <a:lstStyle/>
          <a:p>
            <a:r>
              <a:rPr lang="en-US" dirty="0"/>
              <a:t>Vascular shunt mechanism</a:t>
            </a:r>
            <a:endParaRPr lang="en-GB" dirty="0"/>
          </a:p>
        </p:txBody>
      </p:sp>
      <p:sp>
        <p:nvSpPr>
          <p:cNvPr id="3" name="Content Placeholder 2">
            <a:extLst>
              <a:ext uri="{FF2B5EF4-FFF2-40B4-BE49-F238E27FC236}">
                <a16:creationId xmlns:a16="http://schemas.microsoft.com/office/drawing/2014/main" id="{A83E86F6-DDCB-4EAD-B7BC-0B9CDF00FD27}"/>
              </a:ext>
            </a:extLst>
          </p:cNvPr>
          <p:cNvSpPr>
            <a:spLocks noGrp="1"/>
          </p:cNvSpPr>
          <p:nvPr>
            <p:ph idx="1"/>
          </p:nvPr>
        </p:nvSpPr>
        <p:spPr>
          <a:xfrm>
            <a:off x="508221" y="2203685"/>
            <a:ext cx="4176513" cy="3101983"/>
          </a:xfrm>
        </p:spPr>
        <p:txBody>
          <a:bodyPr>
            <a:normAutofit/>
          </a:bodyPr>
          <a:lstStyle/>
          <a:p>
            <a:r>
              <a:rPr lang="en-US" sz="2400" dirty="0"/>
              <a:t>Using your knowledge from GCSE, explain the vascular shunt mechanism</a:t>
            </a:r>
          </a:p>
          <a:p>
            <a:endParaRPr lang="en-US" sz="2400" dirty="0"/>
          </a:p>
          <a:p>
            <a:r>
              <a:rPr lang="en-US" sz="2400" dirty="0"/>
              <a:t>Research how the vasomotor control </a:t>
            </a:r>
            <a:r>
              <a:rPr lang="en-US" sz="2400" dirty="0" err="1"/>
              <a:t>centre</a:t>
            </a:r>
            <a:r>
              <a:rPr lang="en-US" sz="2400" dirty="0"/>
              <a:t> helps control the vascular shunt mechanism.</a:t>
            </a:r>
            <a:endParaRPr lang="en-GB" sz="2400" dirty="0"/>
          </a:p>
        </p:txBody>
      </p:sp>
      <p:pic>
        <p:nvPicPr>
          <p:cNvPr id="4" name="Picture 3">
            <a:extLst>
              <a:ext uri="{FF2B5EF4-FFF2-40B4-BE49-F238E27FC236}">
                <a16:creationId xmlns:a16="http://schemas.microsoft.com/office/drawing/2014/main" id="{49D43A34-BF54-48B4-B9A2-C3E15E830E84}"/>
              </a:ext>
            </a:extLst>
          </p:cNvPr>
          <p:cNvPicPr>
            <a:picLocks noChangeAspect="1"/>
          </p:cNvPicPr>
          <p:nvPr/>
        </p:nvPicPr>
        <p:blipFill>
          <a:blip r:embed="rId2"/>
          <a:stretch>
            <a:fillRect/>
          </a:stretch>
        </p:blipFill>
        <p:spPr>
          <a:xfrm>
            <a:off x="5070887" y="1430577"/>
            <a:ext cx="6334125" cy="4648200"/>
          </a:xfrm>
          <a:prstGeom prst="rect">
            <a:avLst/>
          </a:prstGeom>
        </p:spPr>
      </p:pic>
    </p:spTree>
    <p:extLst>
      <p:ext uri="{BB962C8B-B14F-4D97-AF65-F5344CB8AC3E}">
        <p14:creationId xmlns:p14="http://schemas.microsoft.com/office/powerpoint/2010/main" val="4102883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F867B-819C-4D9D-9D1E-1A29EB9DAF5F}"/>
              </a:ext>
            </a:extLst>
          </p:cNvPr>
          <p:cNvSpPr>
            <a:spLocks noGrp="1"/>
          </p:cNvSpPr>
          <p:nvPr>
            <p:ph type="title"/>
          </p:nvPr>
        </p:nvSpPr>
        <p:spPr/>
        <p:txBody>
          <a:bodyPr/>
          <a:lstStyle/>
          <a:p>
            <a:r>
              <a:rPr lang="en-US" dirty="0"/>
              <a:t>The cardiovascular system at rest</a:t>
            </a:r>
            <a:endParaRPr lang="en-GB" dirty="0"/>
          </a:p>
        </p:txBody>
      </p:sp>
      <p:sp>
        <p:nvSpPr>
          <p:cNvPr id="3" name="Text Placeholder 2">
            <a:extLst>
              <a:ext uri="{FF2B5EF4-FFF2-40B4-BE49-F238E27FC236}">
                <a16:creationId xmlns:a16="http://schemas.microsoft.com/office/drawing/2014/main" id="{2BF1527C-E6DA-46FF-A6C2-A91C939EB3B7}"/>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401481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D814C-D47C-41E0-8AD5-967EEE06626B}"/>
              </a:ext>
            </a:extLst>
          </p:cNvPr>
          <p:cNvSpPr>
            <a:spLocks noGrp="1"/>
          </p:cNvSpPr>
          <p:nvPr>
            <p:ph type="title"/>
          </p:nvPr>
        </p:nvSpPr>
        <p:spPr/>
        <p:txBody>
          <a:bodyPr/>
          <a:lstStyle/>
          <a:p>
            <a:r>
              <a:rPr lang="en-US" dirty="0"/>
              <a:t>Stroke volume, cardiac output and heart rate</a:t>
            </a:r>
            <a:endParaRPr lang="en-GB" dirty="0"/>
          </a:p>
        </p:txBody>
      </p:sp>
      <p:sp>
        <p:nvSpPr>
          <p:cNvPr id="3" name="Content Placeholder 2">
            <a:extLst>
              <a:ext uri="{FF2B5EF4-FFF2-40B4-BE49-F238E27FC236}">
                <a16:creationId xmlns:a16="http://schemas.microsoft.com/office/drawing/2014/main" id="{D410EB1C-72DB-4399-9AAA-330537A84B57}"/>
              </a:ext>
            </a:extLst>
          </p:cNvPr>
          <p:cNvSpPr>
            <a:spLocks noGrp="1"/>
          </p:cNvSpPr>
          <p:nvPr>
            <p:ph idx="1"/>
          </p:nvPr>
        </p:nvSpPr>
        <p:spPr/>
        <p:txBody>
          <a:bodyPr>
            <a:normAutofit/>
          </a:bodyPr>
          <a:lstStyle/>
          <a:p>
            <a:r>
              <a:rPr lang="en-US" sz="2400" dirty="0"/>
              <a:t>Define stroke volume, cardiac output and heart rate</a:t>
            </a:r>
          </a:p>
          <a:p>
            <a:r>
              <a:rPr lang="en-US" sz="2400" dirty="0"/>
              <a:t>Research the average stroke volume, cardiac output and heart rate</a:t>
            </a:r>
            <a:endParaRPr lang="en-GB" sz="2400" dirty="0"/>
          </a:p>
        </p:txBody>
      </p:sp>
    </p:spTree>
    <p:extLst>
      <p:ext uri="{BB962C8B-B14F-4D97-AF65-F5344CB8AC3E}">
        <p14:creationId xmlns:p14="http://schemas.microsoft.com/office/powerpoint/2010/main" val="3911697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A3B66-59DC-4B6A-9F90-128F72C77D26}"/>
              </a:ext>
            </a:extLst>
          </p:cNvPr>
          <p:cNvSpPr>
            <a:spLocks noGrp="1"/>
          </p:cNvSpPr>
          <p:nvPr>
            <p:ph type="title"/>
          </p:nvPr>
        </p:nvSpPr>
        <p:spPr/>
        <p:txBody>
          <a:bodyPr/>
          <a:lstStyle/>
          <a:p>
            <a:r>
              <a:rPr lang="en-US" dirty="0"/>
              <a:t>Trained v untrained</a:t>
            </a:r>
            <a:endParaRPr lang="en-GB" dirty="0"/>
          </a:p>
        </p:txBody>
      </p:sp>
      <p:sp>
        <p:nvSpPr>
          <p:cNvPr id="3" name="Content Placeholder 2">
            <a:extLst>
              <a:ext uri="{FF2B5EF4-FFF2-40B4-BE49-F238E27FC236}">
                <a16:creationId xmlns:a16="http://schemas.microsoft.com/office/drawing/2014/main" id="{510B6A8A-F547-4FC0-95F5-CC2C33D8FD6A}"/>
              </a:ext>
            </a:extLst>
          </p:cNvPr>
          <p:cNvSpPr>
            <a:spLocks noGrp="1"/>
          </p:cNvSpPr>
          <p:nvPr>
            <p:ph idx="1"/>
          </p:nvPr>
        </p:nvSpPr>
        <p:spPr/>
        <p:txBody>
          <a:bodyPr>
            <a:normAutofit/>
          </a:bodyPr>
          <a:lstStyle/>
          <a:p>
            <a:r>
              <a:rPr lang="en-US" sz="2400" dirty="0"/>
              <a:t>Research why an trained performer may have a lower heart rate, higher stroke volume, but the same cardiac output as an untrained performer?</a:t>
            </a:r>
            <a:endParaRPr lang="en-GB" sz="2400" dirty="0"/>
          </a:p>
        </p:txBody>
      </p:sp>
      <p:graphicFrame>
        <p:nvGraphicFramePr>
          <p:cNvPr id="4" name="Table 3">
            <a:extLst>
              <a:ext uri="{FF2B5EF4-FFF2-40B4-BE49-F238E27FC236}">
                <a16:creationId xmlns:a16="http://schemas.microsoft.com/office/drawing/2014/main" id="{1BC77060-4000-454A-8A33-BB5BCFBCF101}"/>
              </a:ext>
            </a:extLst>
          </p:cNvPr>
          <p:cNvGraphicFramePr>
            <a:graphicFrameLocks noGrp="1"/>
          </p:cNvGraphicFramePr>
          <p:nvPr>
            <p:extLst>
              <p:ext uri="{D42A27DB-BD31-4B8C-83A1-F6EECF244321}">
                <p14:modId xmlns:p14="http://schemas.microsoft.com/office/powerpoint/2010/main" val="534728612"/>
              </p:ext>
            </p:extLst>
          </p:nvPr>
        </p:nvGraphicFramePr>
        <p:xfrm>
          <a:off x="3048000" y="4189035"/>
          <a:ext cx="6096000" cy="1112838"/>
        </p:xfrm>
        <a:graphic>
          <a:graphicData uri="http://schemas.openxmlformats.org/drawingml/2006/table">
            <a:tbl>
              <a:tblPr firstRow="1" bandRow="1">
                <a:tableStyleId>{5940675A-B579-460E-94D1-54222C63F5DA}</a:tableStyleId>
              </a:tblPr>
              <a:tblGrid>
                <a:gridCol w="1524000">
                  <a:extLst>
                    <a:ext uri="{9D8B030D-6E8A-4147-A177-3AD203B41FA5}">
                      <a16:colId xmlns:a16="http://schemas.microsoft.com/office/drawing/2014/main" val="3113121190"/>
                    </a:ext>
                  </a:extLst>
                </a:gridCol>
                <a:gridCol w="1524000">
                  <a:extLst>
                    <a:ext uri="{9D8B030D-6E8A-4147-A177-3AD203B41FA5}">
                      <a16:colId xmlns:a16="http://schemas.microsoft.com/office/drawing/2014/main" val="1468406364"/>
                    </a:ext>
                  </a:extLst>
                </a:gridCol>
                <a:gridCol w="1524000">
                  <a:extLst>
                    <a:ext uri="{9D8B030D-6E8A-4147-A177-3AD203B41FA5}">
                      <a16:colId xmlns:a16="http://schemas.microsoft.com/office/drawing/2014/main" val="1071529988"/>
                    </a:ext>
                  </a:extLst>
                </a:gridCol>
                <a:gridCol w="1524000">
                  <a:extLst>
                    <a:ext uri="{9D8B030D-6E8A-4147-A177-3AD203B41FA5}">
                      <a16:colId xmlns:a16="http://schemas.microsoft.com/office/drawing/2014/main" val="1806960503"/>
                    </a:ext>
                  </a:extLst>
                </a:gridCol>
              </a:tblGrid>
              <a:tr h="370946">
                <a:tc>
                  <a:txBody>
                    <a:bodyPr/>
                    <a:lstStyle/>
                    <a:p>
                      <a:pPr algn="ctr"/>
                      <a:endParaRPr lang="en-GB" sz="1800" dirty="0"/>
                    </a:p>
                  </a:txBody>
                  <a:tcPr marT="45733" marB="45733"/>
                </a:tc>
                <a:tc>
                  <a:txBody>
                    <a:bodyPr/>
                    <a:lstStyle/>
                    <a:p>
                      <a:pPr algn="ctr"/>
                      <a:r>
                        <a:rPr lang="en-GB" sz="1800" dirty="0"/>
                        <a:t>HR</a:t>
                      </a:r>
                    </a:p>
                  </a:txBody>
                  <a:tcPr marT="45733" marB="45733"/>
                </a:tc>
                <a:tc>
                  <a:txBody>
                    <a:bodyPr/>
                    <a:lstStyle/>
                    <a:p>
                      <a:pPr algn="ctr"/>
                      <a:r>
                        <a:rPr lang="en-GB" sz="1800" dirty="0"/>
                        <a:t>SV</a:t>
                      </a:r>
                    </a:p>
                  </a:txBody>
                  <a:tcPr marT="45733" marB="45733"/>
                </a:tc>
                <a:tc>
                  <a:txBody>
                    <a:bodyPr/>
                    <a:lstStyle/>
                    <a:p>
                      <a:pPr algn="ctr"/>
                      <a:r>
                        <a:rPr lang="en-GB" sz="1800" dirty="0"/>
                        <a:t>Q</a:t>
                      </a:r>
                    </a:p>
                  </a:txBody>
                  <a:tcPr marT="45733" marB="45733"/>
                </a:tc>
                <a:extLst>
                  <a:ext uri="{0D108BD9-81ED-4DB2-BD59-A6C34878D82A}">
                    <a16:rowId xmlns:a16="http://schemas.microsoft.com/office/drawing/2014/main" val="2902473421"/>
                  </a:ext>
                </a:extLst>
              </a:tr>
              <a:tr h="370946">
                <a:tc>
                  <a:txBody>
                    <a:bodyPr/>
                    <a:lstStyle/>
                    <a:p>
                      <a:pPr algn="ctr"/>
                      <a:r>
                        <a:rPr lang="en-GB" sz="1800" dirty="0"/>
                        <a:t>Untrained</a:t>
                      </a:r>
                    </a:p>
                  </a:txBody>
                  <a:tcPr marT="45733" marB="45733"/>
                </a:tc>
                <a:tc>
                  <a:txBody>
                    <a:bodyPr/>
                    <a:lstStyle/>
                    <a:p>
                      <a:pPr algn="ctr"/>
                      <a:r>
                        <a:rPr lang="en-GB" sz="1800" dirty="0"/>
                        <a:t>70-72</a:t>
                      </a:r>
                      <a:r>
                        <a:rPr lang="en-GB" sz="1800" baseline="0" dirty="0"/>
                        <a:t> bpm</a:t>
                      </a:r>
                      <a:endParaRPr lang="en-GB" sz="1800" dirty="0"/>
                    </a:p>
                  </a:txBody>
                  <a:tcPr marT="45733" marB="45733"/>
                </a:tc>
                <a:tc>
                  <a:txBody>
                    <a:bodyPr/>
                    <a:lstStyle/>
                    <a:p>
                      <a:pPr algn="ctr"/>
                      <a:r>
                        <a:rPr lang="en-GB" sz="1800" dirty="0"/>
                        <a:t>70ml</a:t>
                      </a:r>
                    </a:p>
                  </a:txBody>
                  <a:tcPr marT="45733" marB="45733"/>
                </a:tc>
                <a:tc>
                  <a:txBody>
                    <a:bodyPr/>
                    <a:lstStyle/>
                    <a:p>
                      <a:pPr algn="ctr"/>
                      <a:r>
                        <a:rPr lang="en-GB" sz="1800" dirty="0"/>
                        <a:t>5 l/min</a:t>
                      </a:r>
                    </a:p>
                  </a:txBody>
                  <a:tcPr marT="45733" marB="45733"/>
                </a:tc>
                <a:extLst>
                  <a:ext uri="{0D108BD9-81ED-4DB2-BD59-A6C34878D82A}">
                    <a16:rowId xmlns:a16="http://schemas.microsoft.com/office/drawing/2014/main" val="130301619"/>
                  </a:ext>
                </a:extLst>
              </a:tr>
              <a:tr h="370946">
                <a:tc>
                  <a:txBody>
                    <a:bodyPr/>
                    <a:lstStyle/>
                    <a:p>
                      <a:pPr algn="ctr"/>
                      <a:r>
                        <a:rPr lang="en-GB" sz="1800" dirty="0"/>
                        <a:t>Trained</a:t>
                      </a:r>
                    </a:p>
                  </a:txBody>
                  <a:tcPr marT="45733" marB="45733"/>
                </a:tc>
                <a:tc>
                  <a:txBody>
                    <a:bodyPr/>
                    <a:lstStyle/>
                    <a:p>
                      <a:pPr algn="ctr"/>
                      <a:r>
                        <a:rPr lang="en-GB" sz="1800" dirty="0"/>
                        <a:t>50 bpm</a:t>
                      </a:r>
                    </a:p>
                  </a:txBody>
                  <a:tcPr marT="45733" marB="45733"/>
                </a:tc>
                <a:tc>
                  <a:txBody>
                    <a:bodyPr/>
                    <a:lstStyle/>
                    <a:p>
                      <a:pPr algn="ctr"/>
                      <a:r>
                        <a:rPr lang="en-GB" sz="1800" dirty="0"/>
                        <a:t>100ml</a:t>
                      </a:r>
                    </a:p>
                  </a:txBody>
                  <a:tcPr marT="45733" marB="45733"/>
                </a:tc>
                <a:tc>
                  <a:txBody>
                    <a:bodyPr/>
                    <a:lstStyle/>
                    <a:p>
                      <a:pPr algn="ctr"/>
                      <a:r>
                        <a:rPr lang="en-GB" sz="1800" dirty="0"/>
                        <a:t>5 l/min</a:t>
                      </a:r>
                    </a:p>
                  </a:txBody>
                  <a:tcPr marT="45733" marB="45733"/>
                </a:tc>
                <a:extLst>
                  <a:ext uri="{0D108BD9-81ED-4DB2-BD59-A6C34878D82A}">
                    <a16:rowId xmlns:a16="http://schemas.microsoft.com/office/drawing/2014/main" val="3835883211"/>
                  </a:ext>
                </a:extLst>
              </a:tr>
            </a:tbl>
          </a:graphicData>
        </a:graphic>
      </p:graphicFrame>
    </p:spTree>
    <p:extLst>
      <p:ext uri="{BB962C8B-B14F-4D97-AF65-F5344CB8AC3E}">
        <p14:creationId xmlns:p14="http://schemas.microsoft.com/office/powerpoint/2010/main" val="849734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0A860-3EA6-4455-BDD7-70ADCE035E5A}"/>
              </a:ext>
            </a:extLst>
          </p:cNvPr>
          <p:cNvSpPr>
            <a:spLocks noGrp="1"/>
          </p:cNvSpPr>
          <p:nvPr>
            <p:ph type="title"/>
          </p:nvPr>
        </p:nvSpPr>
        <p:spPr>
          <a:xfrm>
            <a:off x="2231136" y="150500"/>
            <a:ext cx="7729728" cy="1188720"/>
          </a:xfrm>
        </p:spPr>
        <p:txBody>
          <a:bodyPr/>
          <a:lstStyle/>
          <a:p>
            <a:r>
              <a:rPr lang="en-US" dirty="0"/>
              <a:t>The cardiac cycle</a:t>
            </a:r>
            <a:endParaRPr lang="en-GB" dirty="0"/>
          </a:p>
        </p:txBody>
      </p:sp>
      <p:sp>
        <p:nvSpPr>
          <p:cNvPr id="3" name="Content Placeholder 2">
            <a:extLst>
              <a:ext uri="{FF2B5EF4-FFF2-40B4-BE49-F238E27FC236}">
                <a16:creationId xmlns:a16="http://schemas.microsoft.com/office/drawing/2014/main" id="{3876329D-8F9A-4D6F-A877-1C7EEF6ABDF5}"/>
              </a:ext>
            </a:extLst>
          </p:cNvPr>
          <p:cNvSpPr>
            <a:spLocks noGrp="1"/>
          </p:cNvSpPr>
          <p:nvPr>
            <p:ph idx="1"/>
          </p:nvPr>
        </p:nvSpPr>
        <p:spPr>
          <a:xfrm>
            <a:off x="388307" y="1628384"/>
            <a:ext cx="11323529" cy="4822520"/>
          </a:xfrm>
        </p:spPr>
        <p:txBody>
          <a:bodyPr>
            <a:normAutofit/>
          </a:bodyPr>
          <a:lstStyle/>
          <a:p>
            <a:r>
              <a:rPr lang="en-US" sz="2000" b="1" u="sng" dirty="0"/>
              <a:t>Make notes on the cardiac cycle, including the diastole and systole phase.</a:t>
            </a:r>
          </a:p>
          <a:p>
            <a:endParaRPr lang="en-US" dirty="0"/>
          </a:p>
          <a:p>
            <a:pPr algn="just"/>
            <a:r>
              <a:rPr lang="en-GB" altLang="en-US" sz="2400" dirty="0"/>
              <a:t>The cardiac cycle represents the mechanical events of one heartbeat. At rest, one complete cycle lasts 0.8 seconds and is repeated approximately 72 times a minute. The cardiac cycle consists of two phases that represents the contraction and relaxation of the heart muscle.</a:t>
            </a:r>
          </a:p>
          <a:p>
            <a:pPr algn="just"/>
            <a:endParaRPr lang="en-GB" altLang="en-US" sz="2400" dirty="0"/>
          </a:p>
          <a:p>
            <a:pPr algn="just"/>
            <a:r>
              <a:rPr lang="en-GB" altLang="en-US" sz="2400" b="1" dirty="0"/>
              <a:t>Diastole</a:t>
            </a:r>
            <a:r>
              <a:rPr lang="en-GB" altLang="en-US" sz="2400" dirty="0"/>
              <a:t> – lasting 0.5 seconds, represents the relaxation phase.</a:t>
            </a:r>
          </a:p>
          <a:p>
            <a:pPr marL="0" indent="0" algn="just">
              <a:buNone/>
            </a:pPr>
            <a:endParaRPr lang="en-GB" altLang="en-US" sz="2400" dirty="0"/>
          </a:p>
          <a:p>
            <a:pPr algn="just"/>
            <a:r>
              <a:rPr lang="en-GB" altLang="en-US" sz="2400" b="1" dirty="0"/>
              <a:t>Systole</a:t>
            </a:r>
            <a:r>
              <a:rPr lang="en-GB" altLang="en-US" sz="2400" dirty="0"/>
              <a:t> – lasting 0.3 seconds, represents the contraction phase.</a:t>
            </a:r>
          </a:p>
          <a:p>
            <a:endParaRPr lang="en-GB" dirty="0"/>
          </a:p>
        </p:txBody>
      </p:sp>
    </p:spTree>
    <p:extLst>
      <p:ext uri="{BB962C8B-B14F-4D97-AF65-F5344CB8AC3E}">
        <p14:creationId xmlns:p14="http://schemas.microsoft.com/office/powerpoint/2010/main" val="1478782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64E07-5FD3-444B-AFE5-E1713B2BFD5F}"/>
              </a:ext>
            </a:extLst>
          </p:cNvPr>
          <p:cNvSpPr>
            <a:spLocks noGrp="1"/>
          </p:cNvSpPr>
          <p:nvPr>
            <p:ph type="title"/>
          </p:nvPr>
        </p:nvSpPr>
        <p:spPr>
          <a:xfrm>
            <a:off x="2231136" y="225657"/>
            <a:ext cx="7729728" cy="726322"/>
          </a:xfrm>
        </p:spPr>
        <p:txBody>
          <a:bodyPr>
            <a:normAutofit fontScale="90000"/>
          </a:bodyPr>
          <a:lstStyle/>
          <a:p>
            <a:r>
              <a:rPr lang="en-US" dirty="0"/>
              <a:t>Diastole (0.5 seconds)</a:t>
            </a:r>
            <a:endParaRPr lang="en-GB" dirty="0"/>
          </a:p>
        </p:txBody>
      </p:sp>
      <p:sp>
        <p:nvSpPr>
          <p:cNvPr id="3" name="Content Placeholder 2">
            <a:extLst>
              <a:ext uri="{FF2B5EF4-FFF2-40B4-BE49-F238E27FC236}">
                <a16:creationId xmlns:a16="http://schemas.microsoft.com/office/drawing/2014/main" id="{B953DFEF-C291-4C01-9443-50EF6EBB6314}"/>
              </a:ext>
            </a:extLst>
          </p:cNvPr>
          <p:cNvSpPr>
            <a:spLocks noGrp="1"/>
          </p:cNvSpPr>
          <p:nvPr>
            <p:ph idx="1"/>
          </p:nvPr>
        </p:nvSpPr>
        <p:spPr>
          <a:xfrm>
            <a:off x="450937" y="1109868"/>
            <a:ext cx="11298477" cy="3101983"/>
          </a:xfrm>
        </p:spPr>
        <p:txBody>
          <a:bodyPr/>
          <a:lstStyle/>
          <a:p>
            <a:pPr algn="ctr">
              <a:lnSpc>
                <a:spcPct val="160000"/>
              </a:lnSpc>
              <a:spcBef>
                <a:spcPct val="50000"/>
              </a:spcBef>
              <a:buFontTx/>
              <a:buAutoNum type="arabicPeriod"/>
            </a:pPr>
            <a:r>
              <a:rPr lang="en-GB" altLang="en-US" sz="2000" dirty="0"/>
              <a:t>Both atria fill with blood. AV valves closed.</a:t>
            </a:r>
          </a:p>
          <a:p>
            <a:pPr algn="ctr">
              <a:lnSpc>
                <a:spcPct val="160000"/>
              </a:lnSpc>
              <a:spcBef>
                <a:spcPct val="50000"/>
              </a:spcBef>
              <a:buFontTx/>
              <a:buAutoNum type="arabicPeriod"/>
            </a:pPr>
            <a:r>
              <a:rPr lang="en-GB" altLang="en-US" sz="2000" dirty="0"/>
              <a:t>Atrial blood pressure rises above ventricular pressure.</a:t>
            </a:r>
          </a:p>
          <a:p>
            <a:pPr algn="ctr">
              <a:lnSpc>
                <a:spcPct val="160000"/>
              </a:lnSpc>
              <a:spcBef>
                <a:spcPct val="50000"/>
              </a:spcBef>
              <a:buFontTx/>
              <a:buAutoNum type="arabicPeriod"/>
            </a:pPr>
            <a:r>
              <a:rPr lang="en-GB" altLang="en-US" sz="2000" dirty="0"/>
              <a:t>Rising blood pressure forces AV valves open and blood passively passes into both ventricles. Semilunar valves closed.</a:t>
            </a:r>
          </a:p>
          <a:p>
            <a:endParaRPr lang="en-GB" dirty="0"/>
          </a:p>
        </p:txBody>
      </p:sp>
      <p:pic>
        <p:nvPicPr>
          <p:cNvPr id="4" name="Picture 3">
            <a:extLst>
              <a:ext uri="{FF2B5EF4-FFF2-40B4-BE49-F238E27FC236}">
                <a16:creationId xmlns:a16="http://schemas.microsoft.com/office/drawing/2014/main" id="{066A7A7E-D0EE-4A42-89AD-165E8AE9A685}"/>
              </a:ext>
            </a:extLst>
          </p:cNvPr>
          <p:cNvPicPr>
            <a:picLocks noChangeAspect="1"/>
          </p:cNvPicPr>
          <p:nvPr/>
        </p:nvPicPr>
        <p:blipFill>
          <a:blip r:embed="rId2"/>
          <a:stretch>
            <a:fillRect/>
          </a:stretch>
        </p:blipFill>
        <p:spPr>
          <a:xfrm>
            <a:off x="3526495" y="3429000"/>
            <a:ext cx="5139009" cy="3306941"/>
          </a:xfrm>
          <a:prstGeom prst="rect">
            <a:avLst/>
          </a:prstGeom>
        </p:spPr>
      </p:pic>
    </p:spTree>
    <p:extLst>
      <p:ext uri="{BB962C8B-B14F-4D97-AF65-F5344CB8AC3E}">
        <p14:creationId xmlns:p14="http://schemas.microsoft.com/office/powerpoint/2010/main" val="3079930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9C659-31C0-46DF-9CC8-B6E47BE8F0C3}"/>
              </a:ext>
            </a:extLst>
          </p:cNvPr>
          <p:cNvSpPr>
            <a:spLocks noGrp="1"/>
          </p:cNvSpPr>
          <p:nvPr>
            <p:ph type="title"/>
          </p:nvPr>
        </p:nvSpPr>
        <p:spPr>
          <a:xfrm>
            <a:off x="2231136" y="175552"/>
            <a:ext cx="7729728" cy="651166"/>
          </a:xfrm>
        </p:spPr>
        <p:txBody>
          <a:bodyPr>
            <a:normAutofit fontScale="90000"/>
          </a:bodyPr>
          <a:lstStyle/>
          <a:p>
            <a:r>
              <a:rPr lang="en-US" dirty="0"/>
              <a:t>Systole (0.3 seconds)</a:t>
            </a:r>
            <a:endParaRPr lang="en-GB" dirty="0"/>
          </a:p>
        </p:txBody>
      </p:sp>
      <p:sp>
        <p:nvSpPr>
          <p:cNvPr id="3" name="Content Placeholder 2">
            <a:extLst>
              <a:ext uri="{FF2B5EF4-FFF2-40B4-BE49-F238E27FC236}">
                <a16:creationId xmlns:a16="http://schemas.microsoft.com/office/drawing/2014/main" id="{22C7792F-59C6-4D04-9486-363293DC28F3}"/>
              </a:ext>
            </a:extLst>
          </p:cNvPr>
          <p:cNvSpPr>
            <a:spLocks noGrp="1"/>
          </p:cNvSpPr>
          <p:nvPr>
            <p:ph idx="1"/>
          </p:nvPr>
        </p:nvSpPr>
        <p:spPr>
          <a:xfrm>
            <a:off x="350729" y="1102291"/>
            <a:ext cx="11260897" cy="5580157"/>
          </a:xfrm>
        </p:spPr>
        <p:txBody>
          <a:bodyPr>
            <a:normAutofit lnSpcReduction="10000"/>
          </a:bodyPr>
          <a:lstStyle/>
          <a:p>
            <a:pPr algn="ctr"/>
            <a:r>
              <a:rPr lang="en-GB" altLang="en-US" sz="2400" dirty="0">
                <a:solidFill>
                  <a:srgbClr val="FC2818"/>
                </a:solidFill>
              </a:rPr>
              <a:t>4. Both atria contract, actively forcing the remaining atrial blood into ventricles.</a:t>
            </a:r>
          </a:p>
          <a:p>
            <a:pPr algn="ctr"/>
            <a:r>
              <a:rPr lang="en-GB" altLang="en-US" sz="2400" dirty="0">
                <a:solidFill>
                  <a:srgbClr val="FC2818"/>
                </a:solidFill>
              </a:rPr>
              <a:t>5. Semilunar valves remain closed.</a:t>
            </a:r>
          </a:p>
          <a:p>
            <a:pPr algn="ctr"/>
            <a:r>
              <a:rPr lang="en-GB" altLang="en-US" sz="2400" dirty="0"/>
              <a:t>6. Both ventricles contract increasing ventricular pressure.</a:t>
            </a:r>
          </a:p>
          <a:p>
            <a:pPr algn="ctr"/>
            <a:r>
              <a:rPr lang="en-GB" altLang="en-US" sz="2400" dirty="0"/>
              <a:t>7. Semilunar valves forced open. AV valves closed.</a:t>
            </a:r>
          </a:p>
          <a:p>
            <a:pPr algn="ctr"/>
            <a:r>
              <a:rPr lang="en-GB" altLang="en-US" sz="2400" dirty="0"/>
              <a:t>8. Blood forced out into: aorta to body tissues/muscles = stroke volume; pulmonary arteries to lungs. Please be aware that only 40/50% blood is ejected at rest during ventricular systole (SV) </a:t>
            </a:r>
          </a:p>
          <a:p>
            <a:pPr algn="ctr"/>
            <a:r>
              <a:rPr lang="en-GB" altLang="en-US" sz="2400" dirty="0"/>
              <a:t>9. Diastole of the next cardiac cycle begins. Semilunar valves close presenting backflow of blood from aorta and pulmonary arteries.</a:t>
            </a:r>
            <a:endParaRPr lang="en-US" sz="2400" dirty="0"/>
          </a:p>
          <a:p>
            <a:endParaRPr lang="en-US" sz="2400" dirty="0"/>
          </a:p>
          <a:p>
            <a:pPr marL="0" indent="0">
              <a:spcBef>
                <a:spcPct val="50000"/>
              </a:spcBef>
              <a:buNone/>
            </a:pPr>
            <a:r>
              <a:rPr lang="en-GB" altLang="en-US" sz="2400" dirty="0">
                <a:solidFill>
                  <a:srgbClr val="FC2818"/>
                </a:solidFill>
              </a:rPr>
              <a:t>Note – 4 and 5 = Atrial Systole</a:t>
            </a:r>
          </a:p>
          <a:p>
            <a:pPr marL="0" indent="0">
              <a:spcBef>
                <a:spcPct val="50000"/>
              </a:spcBef>
              <a:buNone/>
            </a:pPr>
            <a:r>
              <a:rPr lang="en-GB" altLang="en-US" sz="2400" dirty="0"/>
              <a:t>Note - 6,7 and 8 = Ventricular Systole</a:t>
            </a:r>
            <a:endParaRPr lang="en-US" altLang="en-US" sz="2400" dirty="0"/>
          </a:p>
          <a:p>
            <a:endParaRPr lang="en-GB" dirty="0"/>
          </a:p>
        </p:txBody>
      </p:sp>
    </p:spTree>
    <p:extLst>
      <p:ext uri="{BB962C8B-B14F-4D97-AF65-F5344CB8AC3E}">
        <p14:creationId xmlns:p14="http://schemas.microsoft.com/office/powerpoint/2010/main" val="379485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34224-7292-4A6A-9DE3-21286E6FDB02}"/>
              </a:ext>
            </a:extLst>
          </p:cNvPr>
          <p:cNvSpPr>
            <a:spLocks noGrp="1"/>
          </p:cNvSpPr>
          <p:nvPr>
            <p:ph type="title"/>
          </p:nvPr>
        </p:nvSpPr>
        <p:spPr>
          <a:xfrm>
            <a:off x="400833" y="200604"/>
            <a:ext cx="11336055" cy="663692"/>
          </a:xfrm>
        </p:spPr>
        <p:txBody>
          <a:bodyPr>
            <a:normAutofit fontScale="90000"/>
          </a:bodyPr>
          <a:lstStyle/>
          <a:p>
            <a:r>
              <a:rPr lang="en-US" dirty="0"/>
              <a:t>Hearts conduction system linked to cardiac cycle</a:t>
            </a:r>
            <a:endParaRPr lang="en-GB" dirty="0"/>
          </a:p>
        </p:txBody>
      </p:sp>
      <p:sp>
        <p:nvSpPr>
          <p:cNvPr id="3" name="Content Placeholder 2">
            <a:extLst>
              <a:ext uri="{FF2B5EF4-FFF2-40B4-BE49-F238E27FC236}">
                <a16:creationId xmlns:a16="http://schemas.microsoft.com/office/drawing/2014/main" id="{AE31B44D-8CD5-4EE2-B6C2-C31375CF03B2}"/>
              </a:ext>
            </a:extLst>
          </p:cNvPr>
          <p:cNvSpPr>
            <a:spLocks noGrp="1"/>
          </p:cNvSpPr>
          <p:nvPr>
            <p:ph idx="1"/>
          </p:nvPr>
        </p:nvSpPr>
        <p:spPr>
          <a:xfrm>
            <a:off x="400833" y="1878008"/>
            <a:ext cx="5461348" cy="3101983"/>
          </a:xfrm>
        </p:spPr>
        <p:txBody>
          <a:bodyPr>
            <a:normAutofit/>
          </a:bodyPr>
          <a:lstStyle/>
          <a:p>
            <a:r>
              <a:rPr lang="en-GB" altLang="en-US" sz="2400" dirty="0"/>
              <a:t>The electrical impulse responsible for stimulating the heart to contract is called the cardiac impulse.</a:t>
            </a:r>
          </a:p>
          <a:p>
            <a:endParaRPr lang="en-GB" altLang="en-US" sz="2400" dirty="0"/>
          </a:p>
          <a:p>
            <a:r>
              <a:rPr lang="en-US" sz="2400" dirty="0"/>
              <a:t>Label the cardiac conduction system</a:t>
            </a:r>
            <a:endParaRPr lang="en-GB" sz="2400" dirty="0"/>
          </a:p>
        </p:txBody>
      </p:sp>
      <p:pic>
        <p:nvPicPr>
          <p:cNvPr id="4" name="Picture 3">
            <a:extLst>
              <a:ext uri="{FF2B5EF4-FFF2-40B4-BE49-F238E27FC236}">
                <a16:creationId xmlns:a16="http://schemas.microsoft.com/office/drawing/2014/main" id="{3263A865-7BE9-4924-950D-D5A8F5B8B50B}"/>
              </a:ext>
            </a:extLst>
          </p:cNvPr>
          <p:cNvPicPr>
            <a:picLocks noChangeAspect="1"/>
          </p:cNvPicPr>
          <p:nvPr/>
        </p:nvPicPr>
        <p:blipFill>
          <a:blip r:embed="rId2"/>
          <a:stretch>
            <a:fillRect/>
          </a:stretch>
        </p:blipFill>
        <p:spPr>
          <a:xfrm>
            <a:off x="6609567" y="1149746"/>
            <a:ext cx="3699354" cy="5415961"/>
          </a:xfrm>
          <a:prstGeom prst="rect">
            <a:avLst/>
          </a:prstGeom>
        </p:spPr>
      </p:pic>
    </p:spTree>
    <p:extLst>
      <p:ext uri="{BB962C8B-B14F-4D97-AF65-F5344CB8AC3E}">
        <p14:creationId xmlns:p14="http://schemas.microsoft.com/office/powerpoint/2010/main" val="3243428045"/>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TM10001115[[fn=Parcel]]</Template>
  <TotalTime>87</TotalTime>
  <Words>1585</Words>
  <Application>Microsoft Office PowerPoint</Application>
  <PresentationFormat>Widescreen</PresentationFormat>
  <Paragraphs>171</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Comic Sans MS</vt:lpstr>
      <vt:lpstr>Gill Sans MT</vt:lpstr>
      <vt:lpstr>Parcel</vt:lpstr>
      <vt:lpstr>Cardiovascular system</vt:lpstr>
      <vt:lpstr>Label the structure of the heart</vt:lpstr>
      <vt:lpstr>The cardiovascular system at rest</vt:lpstr>
      <vt:lpstr>Stroke volume, cardiac output and heart rate</vt:lpstr>
      <vt:lpstr>Trained v untrained</vt:lpstr>
      <vt:lpstr>The cardiac cycle</vt:lpstr>
      <vt:lpstr>Diastole (0.5 seconds)</vt:lpstr>
      <vt:lpstr>Systole (0.3 seconds)</vt:lpstr>
      <vt:lpstr>Hearts conduction system linked to cardiac cycle</vt:lpstr>
      <vt:lpstr>The cardiac conduction system</vt:lpstr>
      <vt:lpstr>The cardiac and conduction system</vt:lpstr>
      <vt:lpstr>Cardiovascular system during exercise</vt:lpstr>
      <vt:lpstr>Heart rate response to aerobic exercise (sub maximal)</vt:lpstr>
      <vt:lpstr>Heart rate response to anaerobic exercise (maximal)</vt:lpstr>
      <vt:lpstr>Cardiac control</vt:lpstr>
      <vt:lpstr>Neural, Hormonal and Intrinsic  Factors Affecting the Cardiac control centre </vt:lpstr>
      <vt:lpstr>Blood vessels</vt:lpstr>
      <vt:lpstr>task</vt:lpstr>
      <vt:lpstr>Maintenance of venous return (Vr mechanisms)</vt:lpstr>
      <vt:lpstr>Venous return – how it works</vt:lpstr>
      <vt:lpstr>Relationship between vr and performance</vt:lpstr>
      <vt:lpstr>Vascular shunt mechanism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Cardiovascular system</dc:title>
  <dc:creator>Rachael Edgar</dc:creator>
  <cp:lastModifiedBy>Graeme Armstrong</cp:lastModifiedBy>
  <cp:revision>10</cp:revision>
  <dcterms:created xsi:type="dcterms:W3CDTF">2020-05-18T13:31:01Z</dcterms:created>
  <dcterms:modified xsi:type="dcterms:W3CDTF">2021-09-08T11:10:00Z</dcterms:modified>
</cp:coreProperties>
</file>