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A1EC9-4003-4638-9EC0-2D7DA9FF6E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respiratory system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69FB45-7A02-4922-B805-D7D4B7CF19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2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B9CCC-F5F3-46C6-AC76-7EEDE1CDC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0214EB-6EDC-4A44-A836-B9B39215E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Research and </a:t>
            </a:r>
            <a:r>
              <a:rPr lang="en-US" sz="2400" dirty="0" err="1"/>
              <a:t>summarise</a:t>
            </a:r>
            <a:r>
              <a:rPr lang="en-US" sz="2400" dirty="0"/>
              <a:t> ‘The Bohr shift’</a:t>
            </a:r>
          </a:p>
          <a:p>
            <a:endParaRPr lang="en-US" sz="2400" dirty="0"/>
          </a:p>
          <a:p>
            <a:r>
              <a:rPr lang="en-US" sz="2400" dirty="0"/>
              <a:t>Extension – can you find a graph to show what this is?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05714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2EA83-844E-4E95-84F8-758AA1A7C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32128"/>
            <a:ext cx="7729728" cy="1188720"/>
          </a:xfrm>
        </p:spPr>
        <p:txBody>
          <a:bodyPr/>
          <a:lstStyle/>
          <a:p>
            <a:r>
              <a:rPr lang="en-US" dirty="0"/>
              <a:t>Structure of the respiratory system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25E62-D4E4-4226-A3F8-20E4A9BD6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504" y="1929009"/>
            <a:ext cx="8996360" cy="459705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Label the diagram</a:t>
            </a:r>
          </a:p>
          <a:p>
            <a:endParaRPr lang="en-US" sz="2400" dirty="0"/>
          </a:p>
          <a:p>
            <a:r>
              <a:rPr lang="en-US" sz="2400" dirty="0"/>
              <a:t>Trachea</a:t>
            </a:r>
          </a:p>
          <a:p>
            <a:r>
              <a:rPr lang="en-US" sz="2400" dirty="0"/>
              <a:t>Lung</a:t>
            </a:r>
          </a:p>
          <a:p>
            <a:r>
              <a:rPr lang="en-US" sz="2400" dirty="0"/>
              <a:t>Alveoli</a:t>
            </a:r>
          </a:p>
          <a:p>
            <a:r>
              <a:rPr lang="en-US" sz="2400" dirty="0"/>
              <a:t>Bronchiole</a:t>
            </a:r>
          </a:p>
          <a:p>
            <a:r>
              <a:rPr lang="en-US" sz="2400" dirty="0" err="1"/>
              <a:t>Bronchii</a:t>
            </a:r>
            <a:endParaRPr lang="en-US" sz="2400" dirty="0"/>
          </a:p>
          <a:p>
            <a:r>
              <a:rPr lang="en-US" sz="2400" dirty="0"/>
              <a:t>Pharynx</a:t>
            </a:r>
          </a:p>
          <a:p>
            <a:r>
              <a:rPr lang="en-US" sz="2400" dirty="0"/>
              <a:t>Larynx</a:t>
            </a:r>
          </a:p>
          <a:p>
            <a:r>
              <a:rPr lang="en-US" sz="2400" dirty="0"/>
              <a:t>Nasal cavity</a:t>
            </a:r>
          </a:p>
          <a:p>
            <a:endParaRPr lang="en-GB" dirty="0"/>
          </a:p>
        </p:txBody>
      </p:sp>
      <p:pic>
        <p:nvPicPr>
          <p:cNvPr id="1026" name="Picture 2" descr="Respiratory System">
            <a:extLst>
              <a:ext uri="{FF2B5EF4-FFF2-40B4-BE49-F238E27FC236}">
                <a16:creationId xmlns:a16="http://schemas.microsoft.com/office/drawing/2014/main" id="{B6984546-1162-4FC8-9667-83590E80DC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8842" y="1879538"/>
            <a:ext cx="3748413" cy="4820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594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1A6F5-4C56-4892-88D0-A8DF071B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the following terms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1E404-C94E-451A-95A1-BD91050F1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Breathing rate</a:t>
            </a:r>
          </a:p>
          <a:p>
            <a:r>
              <a:rPr lang="en-US" sz="2400" dirty="0"/>
              <a:t>Tidal volume</a:t>
            </a:r>
          </a:p>
          <a:p>
            <a:r>
              <a:rPr lang="en-US" sz="2400" dirty="0"/>
              <a:t>Minute ventilation</a:t>
            </a:r>
          </a:p>
          <a:p>
            <a:endParaRPr lang="en-US" sz="2400" dirty="0"/>
          </a:p>
          <a:p>
            <a:r>
              <a:rPr lang="en-US" sz="2400" dirty="0"/>
              <a:t>Extension – what are the average values for each of these?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29559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B9ED8-B5C2-4CAA-B517-EAAF980FF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volume response to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986B4-3729-4077-B1F0-465FC2E70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Research what happens to breathing rate, tidal volume and minute ventilation during exercise.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98680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07033-8BDE-4782-9530-BE30F97CA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Mechanics of breathing at rest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73C52-34B7-4FAF-A853-11AA82448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908" y="2412575"/>
            <a:ext cx="11121609" cy="4163589"/>
          </a:xfrm>
        </p:spPr>
        <p:txBody>
          <a:bodyPr/>
          <a:lstStyle/>
          <a:p>
            <a:r>
              <a:rPr lang="en-US" dirty="0"/>
              <a:t>Explain the differences between inspiration (breathing in) and expiration (breathing out) using the key words below.</a:t>
            </a:r>
          </a:p>
          <a:p>
            <a:endParaRPr lang="en-US" dirty="0"/>
          </a:p>
          <a:p>
            <a:r>
              <a:rPr lang="en-US" dirty="0"/>
              <a:t>External intercostals</a:t>
            </a:r>
          </a:p>
          <a:p>
            <a:r>
              <a:rPr lang="en-US" dirty="0"/>
              <a:t>Rib cage and sternum</a:t>
            </a:r>
          </a:p>
          <a:p>
            <a:r>
              <a:rPr lang="en-US" dirty="0"/>
              <a:t>Diaphragm</a:t>
            </a:r>
          </a:p>
          <a:p>
            <a:r>
              <a:rPr lang="en-US" dirty="0"/>
              <a:t>Volume</a:t>
            </a:r>
          </a:p>
          <a:p>
            <a:r>
              <a:rPr lang="en-US" dirty="0"/>
              <a:t>Pressure 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71C50D-EA7C-436D-BBE4-204663610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6866" y="3083033"/>
            <a:ext cx="8277225" cy="3648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379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1825E-1B49-4258-A7D4-A1F1AD2F9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Mechanics of breathing during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D71C7-1FA4-42D5-B913-63724B66A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2395" y="2342367"/>
            <a:ext cx="9557358" cy="4233797"/>
          </a:xfrm>
        </p:spPr>
        <p:txBody>
          <a:bodyPr>
            <a:normAutofit/>
          </a:bodyPr>
          <a:lstStyle/>
          <a:p>
            <a:r>
              <a:rPr lang="en-US" sz="2400" dirty="0"/>
              <a:t>Research the additional muscles recruited in inspiration during exercise</a:t>
            </a:r>
          </a:p>
          <a:p>
            <a:r>
              <a:rPr lang="en-US" sz="2400" dirty="0"/>
              <a:t>1.</a:t>
            </a:r>
          </a:p>
          <a:p>
            <a:r>
              <a:rPr lang="en-US" sz="2400" dirty="0"/>
              <a:t>2.</a:t>
            </a:r>
          </a:p>
          <a:p>
            <a:endParaRPr lang="en-US" sz="2400" dirty="0"/>
          </a:p>
          <a:p>
            <a:r>
              <a:rPr lang="en-US" sz="2400" dirty="0"/>
              <a:t>Research the additional muscles recruited in expiration during exercise</a:t>
            </a:r>
          </a:p>
          <a:p>
            <a:r>
              <a:rPr lang="en-US" sz="2400" dirty="0"/>
              <a:t>1.</a:t>
            </a:r>
          </a:p>
          <a:p>
            <a:r>
              <a:rPr lang="en-US" sz="2400" dirty="0"/>
              <a:t>2.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600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6A5F-15ED-4C92-8615-938E7E6AE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regulation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DE196-F70E-408C-BAF4-30E74070B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Research the following and describe their role in helping to regulate our breathing:</a:t>
            </a:r>
          </a:p>
          <a:p>
            <a:endParaRPr lang="en-US" sz="2400" dirty="0"/>
          </a:p>
          <a:p>
            <a:r>
              <a:rPr lang="en-US" sz="2400" dirty="0"/>
              <a:t>1. Respiratory control </a:t>
            </a:r>
            <a:r>
              <a:rPr lang="en-US" sz="2400" dirty="0" err="1"/>
              <a:t>centre</a:t>
            </a:r>
            <a:endParaRPr lang="en-US" sz="2400" dirty="0"/>
          </a:p>
          <a:p>
            <a:r>
              <a:rPr lang="en-US" sz="2400" dirty="0"/>
              <a:t>2. Inspiratory </a:t>
            </a:r>
            <a:r>
              <a:rPr lang="en-US" sz="2400" dirty="0" err="1"/>
              <a:t>centre</a:t>
            </a:r>
            <a:endParaRPr lang="en-US" sz="2400" dirty="0"/>
          </a:p>
          <a:p>
            <a:r>
              <a:rPr lang="en-US" sz="2400" dirty="0"/>
              <a:t>3. Expiratory </a:t>
            </a:r>
            <a:r>
              <a:rPr lang="en-US" sz="2400" dirty="0" err="1"/>
              <a:t>centre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08583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677ED-A8A8-4D85-863A-2556262EC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Respiratory regulation during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38675-A7DB-404E-A5BF-03413AF521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811" y="2638044"/>
            <a:ext cx="8608053" cy="3624970"/>
          </a:xfrm>
        </p:spPr>
        <p:txBody>
          <a:bodyPr/>
          <a:lstStyle/>
          <a:p>
            <a:r>
              <a:rPr lang="en-US" sz="2400" dirty="0"/>
              <a:t>What are the roles of the following receptors in helping regulate breathing during exercise:</a:t>
            </a:r>
          </a:p>
          <a:p>
            <a:endParaRPr lang="en-US" sz="2400" dirty="0"/>
          </a:p>
          <a:p>
            <a:r>
              <a:rPr lang="en-US" sz="2400" dirty="0"/>
              <a:t>Chemoreceptors</a:t>
            </a:r>
          </a:p>
          <a:p>
            <a:r>
              <a:rPr lang="en-US" sz="2400" dirty="0"/>
              <a:t>Thermoreceptors</a:t>
            </a:r>
          </a:p>
          <a:p>
            <a:r>
              <a:rPr lang="en-US" sz="2400" dirty="0"/>
              <a:t>Proprioceptors</a:t>
            </a:r>
          </a:p>
          <a:p>
            <a:r>
              <a:rPr lang="en-US" sz="2400" dirty="0"/>
              <a:t>Baroreceptors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5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17493-1BB6-4F5D-A5CD-BF59973F1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72" y="120839"/>
            <a:ext cx="3763153" cy="1457440"/>
          </a:xfrm>
        </p:spPr>
        <p:txBody>
          <a:bodyPr>
            <a:normAutofit fontScale="90000"/>
          </a:bodyPr>
          <a:lstStyle/>
          <a:p>
            <a:r>
              <a:rPr lang="en-US" dirty="0"/>
              <a:t>Gaseous exchange at rest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C3BD-2228-4EAA-B832-252F29EEB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2336" y="2061846"/>
            <a:ext cx="3393050" cy="3101983"/>
          </a:xfrm>
        </p:spPr>
        <p:txBody>
          <a:bodyPr>
            <a:normAutofit/>
          </a:bodyPr>
          <a:lstStyle/>
          <a:p>
            <a:r>
              <a:rPr lang="en-US" sz="2400" dirty="0"/>
              <a:t>Using the diagram, can you explain how gaseous exchange occurs at the alveoli and the muscle cells</a:t>
            </a:r>
            <a:endParaRPr lang="en-GB" sz="2400" dirty="0"/>
          </a:p>
        </p:txBody>
      </p:sp>
      <p:pic>
        <p:nvPicPr>
          <p:cNvPr id="2050" name="Picture 2" descr="Impaired Alveolar Gas Transfer">
            <a:extLst>
              <a:ext uri="{FF2B5EF4-FFF2-40B4-BE49-F238E27FC236}">
                <a16:creationId xmlns:a16="http://schemas.microsoft.com/office/drawing/2014/main" id="{272B8B15-91B0-4DEE-B021-BE20802534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85787"/>
            <a:ext cx="7315200" cy="568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363995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21</TotalTime>
  <Words>224</Words>
  <Application>Microsoft Office PowerPoint</Application>
  <PresentationFormat>Widescreen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Parcel</vt:lpstr>
      <vt:lpstr>The respiratory system</vt:lpstr>
      <vt:lpstr>Structure of the respiratory system</vt:lpstr>
      <vt:lpstr>Research the following terms</vt:lpstr>
      <vt:lpstr>Respiratory volume response to exercise</vt:lpstr>
      <vt:lpstr>Mechanics of breathing at rest</vt:lpstr>
      <vt:lpstr>Mechanics of breathing during exercise</vt:lpstr>
      <vt:lpstr>Respiratory regulation</vt:lpstr>
      <vt:lpstr>Respiratory regulation during exercise</vt:lpstr>
      <vt:lpstr>Gaseous exchange at rest</vt:lpstr>
      <vt:lpstr>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respiratory system</dc:title>
  <dc:creator>Rachael Edgar</dc:creator>
  <cp:lastModifiedBy>Graeme Armstrong</cp:lastModifiedBy>
  <cp:revision>4</cp:revision>
  <dcterms:created xsi:type="dcterms:W3CDTF">2020-05-19T11:35:17Z</dcterms:created>
  <dcterms:modified xsi:type="dcterms:W3CDTF">2021-09-08T11:09:43Z</dcterms:modified>
</cp:coreProperties>
</file>