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C7F0-48CC-A340-977F-10EF9C9F8DC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3741BD6-57FF-7547-8AAC-9A4DE5ACC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F371A1-2281-A740-90E4-52F54FC5BF76}"/>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5" name="Footer Placeholder 4">
            <a:extLst>
              <a:ext uri="{FF2B5EF4-FFF2-40B4-BE49-F238E27FC236}">
                <a16:creationId xmlns:a16="http://schemas.microsoft.com/office/drawing/2014/main" id="{0920F2F9-9D23-CE4F-BE4B-BDECCC8D5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7F01C-7CBD-F74D-96EB-34E09C42405D}"/>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161369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3BAD-2E87-F647-BC0B-BB5C3B2BEF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CF892E-B373-5C4B-AAA6-85E4B5C949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8C4338-E496-6147-BA0D-06CE858CD2BF}"/>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5" name="Footer Placeholder 4">
            <a:extLst>
              <a:ext uri="{FF2B5EF4-FFF2-40B4-BE49-F238E27FC236}">
                <a16:creationId xmlns:a16="http://schemas.microsoft.com/office/drawing/2014/main" id="{353BE33C-E627-9C41-B672-373CD6459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AF629-2C83-5548-8D6A-7960C0DFC7FE}"/>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275363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25431-1626-404E-B30E-AD4DC6D6859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678C2C-2822-8742-9596-DC6EB2BE66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50F7B1-3161-B345-A109-6F53B98C5902}"/>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5" name="Footer Placeholder 4">
            <a:extLst>
              <a:ext uri="{FF2B5EF4-FFF2-40B4-BE49-F238E27FC236}">
                <a16:creationId xmlns:a16="http://schemas.microsoft.com/office/drawing/2014/main" id="{BF3958C2-819E-F64F-BC5A-4433AC0DE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67A71-B180-8D44-8469-6F3CD8E02E50}"/>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381450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0FE0-9227-6646-8C2C-3C98755B8B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5CC620-3FCA-2341-A1C9-F11836DE0B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6D936B-3584-C44E-BEF4-628C6969ED51}"/>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5" name="Footer Placeholder 4">
            <a:extLst>
              <a:ext uri="{FF2B5EF4-FFF2-40B4-BE49-F238E27FC236}">
                <a16:creationId xmlns:a16="http://schemas.microsoft.com/office/drawing/2014/main" id="{33E08284-FB8B-DE40-8F3A-22FCCCEC9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A0D3D-6AF8-B142-A356-F08EC61A3073}"/>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320172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4100-BF70-4B40-BC5B-D25DC8FE1B1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53F65E3-922C-C842-B8F1-F380E671A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DC93F4-BFCE-414B-B1B3-DC70F8C4B99A}"/>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5" name="Footer Placeholder 4">
            <a:extLst>
              <a:ext uri="{FF2B5EF4-FFF2-40B4-BE49-F238E27FC236}">
                <a16:creationId xmlns:a16="http://schemas.microsoft.com/office/drawing/2014/main" id="{3DE86156-74D4-FA49-A23D-11364DBDC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C78CB-2C31-D245-AC65-AE9935BB0DD9}"/>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326790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2775-F0ED-664A-B149-6E8E61DED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EB7B5F-E072-A348-9C86-64F41FEFA0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5005E7C-91FA-0440-9FDB-87AC654B8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677A6E-62D8-1846-A468-5677BEFB8226}"/>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6" name="Footer Placeholder 5">
            <a:extLst>
              <a:ext uri="{FF2B5EF4-FFF2-40B4-BE49-F238E27FC236}">
                <a16:creationId xmlns:a16="http://schemas.microsoft.com/office/drawing/2014/main" id="{F21CF209-B43C-F849-8BB3-44AB1B0D3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10B1C-7A94-944A-8126-5E37D06A4346}"/>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7744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26E9-8128-F14F-91D4-51D99C37F5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EDEDDB-9522-BE46-8D4D-737098431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C35670-BA46-6C44-A3FB-56015BF407F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4776C0-B5F3-7845-A0F2-56F4440E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DF8D0A-EB28-2640-B224-DE5651054F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5BCEE7C-691F-AF45-80A9-AED673A0CAE1}"/>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8" name="Footer Placeholder 7">
            <a:extLst>
              <a:ext uri="{FF2B5EF4-FFF2-40B4-BE49-F238E27FC236}">
                <a16:creationId xmlns:a16="http://schemas.microsoft.com/office/drawing/2014/main" id="{60AC5A56-BEAC-B443-861D-B0E77F9F2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3838F8-1522-634E-845F-BD130FB18C29}"/>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189994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B1FF-14CF-1947-BE1A-A5A3B9546F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087C804-5C62-3540-A4B5-9D0C75C8EA87}"/>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4" name="Footer Placeholder 3">
            <a:extLst>
              <a:ext uri="{FF2B5EF4-FFF2-40B4-BE49-F238E27FC236}">
                <a16:creationId xmlns:a16="http://schemas.microsoft.com/office/drawing/2014/main" id="{4F5E5351-553B-4749-BC0E-BD830BB400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2D3770-F92E-AA4F-9E22-ADB98D336151}"/>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319905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BF43B-8D7C-6A4D-B989-F6CBD7285771}"/>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3" name="Footer Placeholder 2">
            <a:extLst>
              <a:ext uri="{FF2B5EF4-FFF2-40B4-BE49-F238E27FC236}">
                <a16:creationId xmlns:a16="http://schemas.microsoft.com/office/drawing/2014/main" id="{233432D1-80AF-5642-9295-0732E90ACA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80506-1867-7C4B-888F-F441FE1F24A4}"/>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246190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6811-D4DB-CF48-9CC7-804437CCC6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B75357-EFF9-6444-9A83-77364702B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E02C04-AA08-FF4B-AED7-80A7F1010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58140E-4F06-F349-8FAB-E6977BB4A35C}"/>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6" name="Footer Placeholder 5">
            <a:extLst>
              <a:ext uri="{FF2B5EF4-FFF2-40B4-BE49-F238E27FC236}">
                <a16:creationId xmlns:a16="http://schemas.microsoft.com/office/drawing/2014/main" id="{CE258AFD-CB1B-D446-8379-E1C728982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9746C-D853-1141-B9E8-89E7D84C0E2E}"/>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222768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D1C5-0D21-AB40-8B4F-DDA378BD6A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BCF47BD-3F01-114D-8E1F-11ECEA751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2E1EC-48EC-BC44-A38C-51EF814A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D95C67-F832-1348-A2F9-817D5FC789F3}"/>
              </a:ext>
            </a:extLst>
          </p:cNvPr>
          <p:cNvSpPr>
            <a:spLocks noGrp="1"/>
          </p:cNvSpPr>
          <p:nvPr>
            <p:ph type="dt" sz="half" idx="10"/>
          </p:nvPr>
        </p:nvSpPr>
        <p:spPr/>
        <p:txBody>
          <a:bodyPr/>
          <a:lstStyle/>
          <a:p>
            <a:fld id="{13431948-0CEB-4147-8D03-A0D982FDA630}" type="datetimeFigureOut">
              <a:rPr lang="en-US" smtClean="0"/>
              <a:t>7/4/23</a:t>
            </a:fld>
            <a:endParaRPr lang="en-US"/>
          </a:p>
        </p:txBody>
      </p:sp>
      <p:sp>
        <p:nvSpPr>
          <p:cNvPr id="6" name="Footer Placeholder 5">
            <a:extLst>
              <a:ext uri="{FF2B5EF4-FFF2-40B4-BE49-F238E27FC236}">
                <a16:creationId xmlns:a16="http://schemas.microsoft.com/office/drawing/2014/main" id="{C3848ADE-C772-7B45-854E-B7F60204F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0508F-F628-024C-9F5F-DE77144EF7A8}"/>
              </a:ext>
            </a:extLst>
          </p:cNvPr>
          <p:cNvSpPr>
            <a:spLocks noGrp="1"/>
          </p:cNvSpPr>
          <p:nvPr>
            <p:ph type="sldNum" sz="quarter" idx="12"/>
          </p:nvPr>
        </p:nvSpPr>
        <p:spPr/>
        <p:txBody>
          <a:bodyPr/>
          <a:lstStyle/>
          <a:p>
            <a:fld id="{4BE63F21-2AE6-2047-B643-A4C57CAD34C8}" type="slidenum">
              <a:rPr lang="en-US" smtClean="0"/>
              <a:t>‹#›</a:t>
            </a:fld>
            <a:endParaRPr lang="en-US"/>
          </a:p>
        </p:txBody>
      </p:sp>
    </p:spTree>
    <p:extLst>
      <p:ext uri="{BB962C8B-B14F-4D97-AF65-F5344CB8AC3E}">
        <p14:creationId xmlns:p14="http://schemas.microsoft.com/office/powerpoint/2010/main" val="3707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8FB71-1A4C-A546-B7BF-8048FF409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D0B878-631C-ED41-AD8A-8DA959465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2CD40B-F3E4-0743-A2BA-0169D70AF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31948-0CEB-4147-8D03-A0D982FDA630}" type="datetimeFigureOut">
              <a:rPr lang="en-US" smtClean="0"/>
              <a:t>7/4/23</a:t>
            </a:fld>
            <a:endParaRPr lang="en-US"/>
          </a:p>
        </p:txBody>
      </p:sp>
      <p:sp>
        <p:nvSpPr>
          <p:cNvPr id="5" name="Footer Placeholder 4">
            <a:extLst>
              <a:ext uri="{FF2B5EF4-FFF2-40B4-BE49-F238E27FC236}">
                <a16:creationId xmlns:a16="http://schemas.microsoft.com/office/drawing/2014/main" id="{074DFE1D-08FF-7C47-94D3-C852D5662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9B55D3-E061-264A-95EF-5A0E1874C7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3F21-2AE6-2047-B643-A4C57CAD34C8}" type="slidenum">
              <a:rPr lang="en-US" smtClean="0"/>
              <a:t>‹#›</a:t>
            </a:fld>
            <a:endParaRPr lang="en-US"/>
          </a:p>
        </p:txBody>
      </p:sp>
    </p:spTree>
    <p:extLst>
      <p:ext uri="{BB962C8B-B14F-4D97-AF65-F5344CB8AC3E}">
        <p14:creationId xmlns:p14="http://schemas.microsoft.com/office/powerpoint/2010/main" val="203773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reads.com/book/show/18269594-read-this-if-you-want-to-take-great-photographs" TargetMode="External"/><Relationship Id="rId2" Type="http://schemas.openxmlformats.org/officeDocument/2006/relationships/hyperlink" Target="https://queenelizabethhigh-my.sharepoint.com/:f:/g/personal/wpy_qehs_net/Ek-QSO8fK9JMlbeuGSFDTbEBCcyl23L6lg761_ZIriPLWw?e=tL3em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ohttps:/www.pinterest.co.uk/qehsp/textures-and-surfaces-in-photography/"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queenelizabethhigh-my.sharepoint.com/:f:/g/personal/wpy_qehs_net/Ek-QSO8fK9JMlbeuGSFDTbEBCcyl23L6lg761_ZIriPLWw?e=SsKHBR"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www.amazon.co.uk/Read-This-Want-Great-Photographs/dp/1780673353"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3BC3C24-C150-F944-A844-4ED256A524A4}"/>
              </a:ext>
            </a:extLst>
          </p:cNvPr>
          <p:cNvGraphicFramePr>
            <a:graphicFrameLocks noGrp="1"/>
          </p:cNvGraphicFramePr>
          <p:nvPr>
            <p:extLst>
              <p:ext uri="{D42A27DB-BD31-4B8C-83A1-F6EECF244321}">
                <p14:modId xmlns:p14="http://schemas.microsoft.com/office/powerpoint/2010/main" val="610577417"/>
              </p:ext>
            </p:extLst>
          </p:nvPr>
        </p:nvGraphicFramePr>
        <p:xfrm>
          <a:off x="-39477" y="1460044"/>
          <a:ext cx="12231477" cy="5288279"/>
        </p:xfrm>
        <a:graphic>
          <a:graphicData uri="http://schemas.openxmlformats.org/drawingml/2006/table">
            <a:tbl>
              <a:tblPr firstRow="1" bandRow="1">
                <a:tableStyleId>{5C22544A-7EE6-4342-B048-85BDC9FD1C3A}</a:tableStyleId>
              </a:tblPr>
              <a:tblGrid>
                <a:gridCol w="1025392">
                  <a:extLst>
                    <a:ext uri="{9D8B030D-6E8A-4147-A177-3AD203B41FA5}">
                      <a16:colId xmlns:a16="http://schemas.microsoft.com/office/drawing/2014/main" val="4172404495"/>
                    </a:ext>
                  </a:extLst>
                </a:gridCol>
                <a:gridCol w="1372973">
                  <a:extLst>
                    <a:ext uri="{9D8B030D-6E8A-4147-A177-3AD203B41FA5}">
                      <a16:colId xmlns:a16="http://schemas.microsoft.com/office/drawing/2014/main" val="4152927210"/>
                    </a:ext>
                  </a:extLst>
                </a:gridCol>
                <a:gridCol w="9833112">
                  <a:extLst>
                    <a:ext uri="{9D8B030D-6E8A-4147-A177-3AD203B41FA5}">
                      <a16:colId xmlns:a16="http://schemas.microsoft.com/office/drawing/2014/main" val="502986237"/>
                    </a:ext>
                  </a:extLst>
                </a:gridCol>
              </a:tblGrid>
              <a:tr h="370840">
                <a:tc>
                  <a:txBody>
                    <a:bodyPr/>
                    <a:lstStyle/>
                    <a:p>
                      <a:r>
                        <a:rPr lang="en-US" dirty="0"/>
                        <a:t>Task</a:t>
                      </a:r>
                    </a:p>
                  </a:txBody>
                  <a:tcPr/>
                </a:tc>
                <a:tc>
                  <a:txBody>
                    <a:bodyPr/>
                    <a:lstStyle/>
                    <a:p>
                      <a:r>
                        <a:rPr lang="en-US" dirty="0"/>
                        <a:t>Title</a:t>
                      </a:r>
                    </a:p>
                  </a:txBody>
                  <a:tcPr/>
                </a:tc>
                <a:tc>
                  <a:txBody>
                    <a:bodyPr/>
                    <a:lstStyle/>
                    <a:p>
                      <a:r>
                        <a:rPr lang="en-US" dirty="0"/>
                        <a:t>Instructions</a:t>
                      </a:r>
                    </a:p>
                  </a:txBody>
                  <a:tcPr/>
                </a:tc>
                <a:extLst>
                  <a:ext uri="{0D108BD9-81ED-4DB2-BD59-A6C34878D82A}">
                    <a16:rowId xmlns:a16="http://schemas.microsoft.com/office/drawing/2014/main" val="1898447368"/>
                  </a:ext>
                </a:extLst>
              </a:tr>
              <a:tr h="370840">
                <a:tc>
                  <a:txBody>
                    <a:bodyPr/>
                    <a:lstStyle/>
                    <a:p>
                      <a:r>
                        <a:rPr lang="en-US" dirty="0"/>
                        <a:t>1</a:t>
                      </a:r>
                    </a:p>
                  </a:txBody>
                  <a:tcPr/>
                </a:tc>
                <a:tc>
                  <a:txBody>
                    <a:bodyPr/>
                    <a:lstStyle/>
                    <a:p>
                      <a:r>
                        <a:rPr lang="en-US" dirty="0"/>
                        <a:t>Camera and equipment</a:t>
                      </a:r>
                    </a:p>
                  </a:txBody>
                  <a:tcPr/>
                </a:tc>
                <a:tc>
                  <a:txBody>
                    <a:bodyPr/>
                    <a:lstStyle/>
                    <a:p>
                      <a:r>
                        <a:rPr lang="en-US" sz="1600" dirty="0"/>
                        <a:t>We want you to start to use a DSLR (Digital single lens reflex camera).  Attached to these instructions is a letter to be sent home which is a list of the equipment you will need.  Please note that you may be eligible for a bursary to help with the costs of this.</a:t>
                      </a:r>
                    </a:p>
                  </a:txBody>
                  <a:tcPr/>
                </a:tc>
                <a:extLst>
                  <a:ext uri="{0D108BD9-81ED-4DB2-BD59-A6C34878D82A}">
                    <a16:rowId xmlns:a16="http://schemas.microsoft.com/office/drawing/2014/main" val="160355201"/>
                  </a:ext>
                </a:extLst>
              </a:tr>
              <a:tr h="370840">
                <a:tc>
                  <a:txBody>
                    <a:bodyPr/>
                    <a:lstStyle/>
                    <a:p>
                      <a:r>
                        <a:rPr lang="en-US" dirty="0"/>
                        <a:t>2</a:t>
                      </a:r>
                    </a:p>
                  </a:txBody>
                  <a:tcPr/>
                </a:tc>
                <a:tc>
                  <a:txBody>
                    <a:bodyPr/>
                    <a:lstStyle/>
                    <a:p>
                      <a:r>
                        <a:rPr lang="en-US" dirty="0"/>
                        <a:t>Pinterest</a:t>
                      </a:r>
                    </a:p>
                  </a:txBody>
                  <a:tcPr/>
                </a:tc>
                <a:tc>
                  <a:txBody>
                    <a:bodyPr/>
                    <a:lstStyle/>
                    <a:p>
                      <a:r>
                        <a:rPr lang="en-US" sz="1600" dirty="0"/>
                        <a:t>Follow our Pinterest Boards (https://www.pinterest.co.uk/qehsp/) and discover the world of art photography. Create your own Pinterest account and then create a board with some “surfaces” research – see the task sheet for details. </a:t>
                      </a:r>
                    </a:p>
                  </a:txBody>
                  <a:tcPr/>
                </a:tc>
                <a:extLst>
                  <a:ext uri="{0D108BD9-81ED-4DB2-BD59-A6C34878D82A}">
                    <a16:rowId xmlns:a16="http://schemas.microsoft.com/office/drawing/2014/main" val="2759031522"/>
                  </a:ext>
                </a:extLst>
              </a:tr>
              <a:tr h="370840">
                <a:tc>
                  <a:txBody>
                    <a:bodyPr/>
                    <a:lstStyle/>
                    <a:p>
                      <a:pPr lvl="0">
                        <a:buNone/>
                      </a:pPr>
                      <a:r>
                        <a:rPr lang="en-US" dirty="0"/>
                        <a:t>7</a:t>
                      </a:r>
                    </a:p>
                  </a:txBody>
                  <a:tcPr/>
                </a:tc>
                <a:tc>
                  <a:txBody>
                    <a:bodyPr/>
                    <a:lstStyle/>
                    <a:p>
                      <a:pPr lvl="0">
                        <a:buNone/>
                      </a:pPr>
                      <a:r>
                        <a:rPr lang="en-US" dirty="0"/>
                        <a:t>SURFACES</a:t>
                      </a:r>
                    </a:p>
                  </a:txBody>
                  <a:tcPr/>
                </a:tc>
                <a:tc>
                  <a:txBody>
                    <a:bodyPr/>
                    <a:lstStyle/>
                    <a:p>
                      <a:pPr lvl="0">
                        <a:buNone/>
                      </a:pPr>
                      <a:r>
                        <a:rPr lang="en-US" dirty="0"/>
                        <a:t>Take 46 photos to record your summer (at home or if we get away.....)</a:t>
                      </a:r>
                    </a:p>
                  </a:txBody>
                  <a:tcPr/>
                </a:tc>
                <a:extLst>
                  <a:ext uri="{0D108BD9-81ED-4DB2-BD59-A6C34878D82A}">
                    <a16:rowId xmlns:a16="http://schemas.microsoft.com/office/drawing/2014/main" val="1431582677"/>
                  </a:ext>
                </a:extLst>
              </a:tr>
              <a:tr h="370839">
                <a:tc>
                  <a:txBody>
                    <a:bodyPr/>
                    <a:lstStyle/>
                    <a:p>
                      <a:pPr lvl="0">
                        <a:buNone/>
                      </a:pPr>
                      <a:r>
                        <a:rPr lang="en-US" dirty="0"/>
                        <a:t>4</a:t>
                      </a:r>
                    </a:p>
                  </a:txBody>
                  <a:tcPr/>
                </a:tc>
                <a:tc>
                  <a:txBody>
                    <a:bodyPr/>
                    <a:lstStyle/>
                    <a:p>
                      <a:pPr lvl="0">
                        <a:buNone/>
                      </a:pPr>
                      <a:r>
                        <a:rPr lang="en-US" dirty="0"/>
                        <a:t>Start a </a:t>
                      </a:r>
                      <a:r>
                        <a:rPr lang="en-US" dirty="0" err="1"/>
                        <a:t>powerpoint</a:t>
                      </a:r>
                    </a:p>
                  </a:txBody>
                  <a:tcPr/>
                </a:tc>
                <a:tc>
                  <a:txBody>
                    <a:bodyPr/>
                    <a:lstStyle/>
                    <a:p>
                      <a:pPr lvl="0">
                        <a:buNone/>
                      </a:pPr>
                      <a:r>
                        <a:rPr lang="en-US" sz="1600" dirty="0"/>
                        <a:t>Using </a:t>
                      </a:r>
                      <a:r>
                        <a:rPr lang="en-US" sz="1600" dirty="0" err="1"/>
                        <a:t>powerpoint</a:t>
                      </a:r>
                      <a:r>
                        <a:rPr lang="en-US" sz="1600" dirty="0"/>
                        <a:t> start a digital sketchbook – you can see some examples here:</a:t>
                      </a:r>
                    </a:p>
                    <a:p>
                      <a:pPr lvl="0">
                        <a:buNone/>
                      </a:pPr>
                      <a:r>
                        <a:rPr lang="en-US" sz="1600" b="0" i="0" u="none" strike="noStrike" noProof="0" dirty="0">
                          <a:hlinkClick r:id="rId2"/>
                        </a:rPr>
                        <a:t>https://queenelizabethhigh-my.sharepoint.com/:f:/g/personal/wpy_qehs_net/Ek-QSO8fK9JMlbeuGSFDTbEBCcyl23L6lg761_ZIriPLWw?e=tL3emh</a:t>
                      </a:r>
                      <a:r>
                        <a:rPr lang="en-US" sz="1600" b="0" i="0" u="none" strike="noStrike" noProof="0" dirty="0"/>
                        <a:t> </a:t>
                      </a:r>
                      <a:endParaRPr lang="en-US" sz="1600" dirty="0"/>
                    </a:p>
                    <a:p>
                      <a:pPr lvl="0">
                        <a:buNone/>
                      </a:pPr>
                      <a:r>
                        <a:rPr lang="en-US" sz="1600" dirty="0"/>
                        <a:t>First make a </a:t>
                      </a:r>
                      <a:r>
                        <a:rPr lang="en-US" sz="1600" dirty="0" err="1"/>
                        <a:t>moodboard</a:t>
                      </a:r>
                      <a:r>
                        <a:rPr lang="en-US" sz="1600" dirty="0"/>
                        <a:t> using some of your images.  Then make more pages to record some of your own photography that fits the theme 'Surfaces'</a:t>
                      </a:r>
                    </a:p>
                  </a:txBody>
                  <a:tcPr/>
                </a:tc>
                <a:extLst>
                  <a:ext uri="{0D108BD9-81ED-4DB2-BD59-A6C34878D82A}">
                    <a16:rowId xmlns:a16="http://schemas.microsoft.com/office/drawing/2014/main" val="2261120810"/>
                  </a:ext>
                </a:extLst>
              </a:tr>
              <a:tr h="370840">
                <a:tc>
                  <a:txBody>
                    <a:bodyPr/>
                    <a:lstStyle/>
                    <a:p>
                      <a:r>
                        <a:rPr lang="en-US" dirty="0"/>
                        <a:t>5</a:t>
                      </a:r>
                    </a:p>
                  </a:txBody>
                  <a:tcPr/>
                </a:tc>
                <a:tc>
                  <a:txBody>
                    <a:bodyPr/>
                    <a:lstStyle/>
                    <a:p>
                      <a:r>
                        <a:rPr lang="en-US" dirty="0"/>
                        <a:t>Book</a:t>
                      </a:r>
                    </a:p>
                  </a:txBody>
                  <a:tcPr/>
                </a:tc>
                <a:tc>
                  <a:txBody>
                    <a:bodyPr/>
                    <a:lstStyle/>
                    <a:p>
                      <a:r>
                        <a:rPr lang="en-US" sz="1600" dirty="0"/>
                        <a:t>There are many photography books available, most of these would be very useful.  The one we would recommend is: Read This If You Want To Take Good Photographs. Author: Henry Carroll. ISBN: 978-1-78067-335-6.  Review is here: </a:t>
                      </a:r>
                      <a:r>
                        <a:rPr lang="en-US" sz="1600" b="0" i="0" u="none" strike="noStrike" noProof="0" dirty="0">
                          <a:latin typeface="Calibri"/>
                          <a:hlinkClick r:id="rId3"/>
                        </a:rPr>
                        <a:t>https://www.goodreads.com/book/show/18269594-read-this-if-you-want-to-take-great-photographs</a:t>
                      </a:r>
                      <a:r>
                        <a:rPr lang="en-US" sz="1600" b="0" i="0" u="none" strike="noStrike" noProof="0" dirty="0">
                          <a:latin typeface="Calibri"/>
                        </a:rPr>
                        <a:t>. </a:t>
                      </a:r>
                    </a:p>
                  </a:txBody>
                  <a:tcPr/>
                </a:tc>
                <a:extLst>
                  <a:ext uri="{0D108BD9-81ED-4DB2-BD59-A6C34878D82A}">
                    <a16:rowId xmlns:a16="http://schemas.microsoft.com/office/drawing/2014/main" val="4093121460"/>
                  </a:ext>
                </a:extLst>
              </a:tr>
              <a:tr h="370838">
                <a:tc>
                  <a:txBody>
                    <a:bodyPr/>
                    <a:lstStyle/>
                    <a:p>
                      <a:pPr lvl="0">
                        <a:buNone/>
                      </a:pPr>
                      <a:r>
                        <a:rPr lang="en-US" dirty="0"/>
                        <a:t>6</a:t>
                      </a:r>
                    </a:p>
                  </a:txBody>
                  <a:tcPr/>
                </a:tc>
                <a:tc>
                  <a:txBody>
                    <a:bodyPr/>
                    <a:lstStyle/>
                    <a:p>
                      <a:pPr lvl="0">
                        <a:buNone/>
                      </a:pPr>
                      <a:r>
                        <a:rPr lang="en-US" dirty="0"/>
                        <a:t>46 Days of summer</a:t>
                      </a:r>
                    </a:p>
                  </a:txBody>
                  <a:tcPr/>
                </a:tc>
                <a:tc>
                  <a:txBody>
                    <a:bodyPr/>
                    <a:lstStyle/>
                    <a:p>
                      <a:pPr lvl="0">
                        <a:buNone/>
                      </a:pPr>
                      <a:r>
                        <a:rPr lang="en-US" sz="1600" dirty="0"/>
                        <a:t>Taking PHOTOS is the MOST important thing – so try this project all through the holidays…. (see last slide)</a:t>
                      </a:r>
                    </a:p>
                    <a:p>
                      <a:pPr lvl="0">
                        <a:buNone/>
                      </a:pPr>
                      <a:r>
                        <a:rPr lang="en-US" sz="1600" dirty="0"/>
                        <a:t>Take 46 photos to record your summer (at home or if we get away.....)</a:t>
                      </a:r>
                    </a:p>
                  </a:txBody>
                  <a:tcPr/>
                </a:tc>
                <a:extLst>
                  <a:ext uri="{0D108BD9-81ED-4DB2-BD59-A6C34878D82A}">
                    <a16:rowId xmlns:a16="http://schemas.microsoft.com/office/drawing/2014/main" val="1725853109"/>
                  </a:ext>
                </a:extLst>
              </a:tr>
              <a:tr h="370839">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3571921763"/>
                  </a:ext>
                </a:extLst>
              </a:tr>
            </a:tbl>
          </a:graphicData>
        </a:graphic>
      </p:graphicFrame>
      <p:sp>
        <p:nvSpPr>
          <p:cNvPr id="3" name="TextBox 2">
            <a:extLst>
              <a:ext uri="{FF2B5EF4-FFF2-40B4-BE49-F238E27FC236}">
                <a16:creationId xmlns:a16="http://schemas.microsoft.com/office/drawing/2014/main" id="{46E49781-35C6-2846-2428-0850740183E1}"/>
              </a:ext>
            </a:extLst>
          </p:cNvPr>
          <p:cNvSpPr txBox="1"/>
          <p:nvPr/>
        </p:nvSpPr>
        <p:spPr>
          <a:xfrm>
            <a:off x="86097" y="81879"/>
            <a:ext cx="6133604" cy="707886"/>
          </a:xfrm>
          <a:prstGeom prst="rect">
            <a:avLst/>
          </a:prstGeom>
          <a:noFill/>
        </p:spPr>
        <p:txBody>
          <a:bodyPr wrap="square">
            <a:spAutoFit/>
          </a:bodyPr>
          <a:lstStyle/>
          <a:p>
            <a:r>
              <a:rPr lang="en-US" sz="4000" dirty="0"/>
              <a:t>The Photography Bridge</a:t>
            </a:r>
          </a:p>
        </p:txBody>
      </p:sp>
      <p:sp>
        <p:nvSpPr>
          <p:cNvPr id="5" name="Subtitle 2">
            <a:extLst>
              <a:ext uri="{FF2B5EF4-FFF2-40B4-BE49-F238E27FC236}">
                <a16:creationId xmlns:a16="http://schemas.microsoft.com/office/drawing/2014/main" id="{CCF25FBE-2B9F-3D56-7B28-B7219BECD30E}"/>
              </a:ext>
            </a:extLst>
          </p:cNvPr>
          <p:cNvSpPr txBox="1">
            <a:spLocks/>
          </p:cNvSpPr>
          <p:nvPr/>
        </p:nvSpPr>
        <p:spPr>
          <a:xfrm>
            <a:off x="86097" y="813713"/>
            <a:ext cx="9164781" cy="646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Some tasks to help you prepare for Photography A-level</a:t>
            </a:r>
          </a:p>
        </p:txBody>
      </p:sp>
    </p:spTree>
    <p:extLst>
      <p:ext uri="{BB962C8B-B14F-4D97-AF65-F5344CB8AC3E}">
        <p14:creationId xmlns:p14="http://schemas.microsoft.com/office/powerpoint/2010/main" val="274011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585C6-FB45-43CA-B495-CEFD3574E395}"/>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Letter for equipment here</a:t>
            </a:r>
          </a:p>
        </p:txBody>
      </p:sp>
      <p:sp>
        <p:nvSpPr>
          <p:cNvPr id="4" name="TextBox 3">
            <a:extLst>
              <a:ext uri="{FF2B5EF4-FFF2-40B4-BE49-F238E27FC236}">
                <a16:creationId xmlns:a16="http://schemas.microsoft.com/office/drawing/2014/main" id="{EB25605E-5B5C-44D2-9588-87D43E9F7F2D}"/>
              </a:ext>
            </a:extLst>
          </p:cNvPr>
          <p:cNvSpPr txBox="1"/>
          <p:nvPr/>
        </p:nvSpPr>
        <p:spPr>
          <a:xfrm>
            <a:off x="95991" y="5170099"/>
            <a:ext cx="119693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note that a hard copy of this letter will be sent to every student that confirms for photography A-level in due course.</a:t>
            </a:r>
          </a:p>
          <a:p>
            <a:endParaRPr lang="en-US" dirty="0">
              <a:cs typeface="Calibri"/>
            </a:endParaRPr>
          </a:p>
          <a:p>
            <a:r>
              <a:rPr lang="en-US" dirty="0">
                <a:cs typeface="Calibri"/>
              </a:rPr>
              <a:t>We understand that some families may wish to wait until September or even later before purchasing an expensive camera. In some cases school bursaries may apply, please ask for information from the 6</a:t>
            </a:r>
            <a:r>
              <a:rPr lang="en-US" baseline="30000" dirty="0">
                <a:cs typeface="Calibri"/>
              </a:rPr>
              <a:t>th</a:t>
            </a:r>
            <a:r>
              <a:rPr lang="en-US" dirty="0">
                <a:cs typeface="Calibri"/>
              </a:rPr>
              <a:t> form office.</a:t>
            </a:r>
          </a:p>
        </p:txBody>
      </p:sp>
      <p:pic>
        <p:nvPicPr>
          <p:cNvPr id="8" name="Picture 7">
            <a:extLst>
              <a:ext uri="{FF2B5EF4-FFF2-40B4-BE49-F238E27FC236}">
                <a16:creationId xmlns:a16="http://schemas.microsoft.com/office/drawing/2014/main" id="{A386F395-D2F8-D867-63C6-D862258B242A}"/>
              </a:ext>
            </a:extLst>
          </p:cNvPr>
          <p:cNvPicPr>
            <a:picLocks noChangeAspect="1"/>
          </p:cNvPicPr>
          <p:nvPr/>
        </p:nvPicPr>
        <p:blipFill>
          <a:blip r:embed="rId2"/>
          <a:stretch>
            <a:fillRect/>
          </a:stretch>
        </p:blipFill>
        <p:spPr>
          <a:xfrm>
            <a:off x="95991" y="70672"/>
            <a:ext cx="12109997" cy="4465701"/>
          </a:xfrm>
          <a:prstGeom prst="rect">
            <a:avLst/>
          </a:prstGeom>
        </p:spPr>
      </p:pic>
    </p:spTree>
    <p:extLst>
      <p:ext uri="{BB962C8B-B14F-4D97-AF65-F5344CB8AC3E}">
        <p14:creationId xmlns:p14="http://schemas.microsoft.com/office/powerpoint/2010/main" val="174160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714381-C78F-49AD-9A09-39C9F403CE6B}"/>
              </a:ext>
            </a:extLst>
          </p:cNvPr>
          <p:cNvGraphicFramePr>
            <a:graphicFrameLocks noGrp="1"/>
          </p:cNvGraphicFramePr>
          <p:nvPr>
            <p:extLst>
              <p:ext uri="{D42A27DB-BD31-4B8C-83A1-F6EECF244321}">
                <p14:modId xmlns:p14="http://schemas.microsoft.com/office/powerpoint/2010/main" val="1495745804"/>
              </p:ext>
            </p:extLst>
          </p:nvPr>
        </p:nvGraphicFramePr>
        <p:xfrm>
          <a:off x="439615" y="117230"/>
          <a:ext cx="4865076" cy="6568624"/>
        </p:xfrm>
        <a:graphic>
          <a:graphicData uri="http://schemas.openxmlformats.org/drawingml/2006/table">
            <a:tbl>
              <a:tblPr firstRow="1" bandRow="1">
                <a:tableStyleId>{5C22544A-7EE6-4342-B048-85BDC9FD1C3A}</a:tableStyleId>
              </a:tblPr>
              <a:tblGrid>
                <a:gridCol w="4865076">
                  <a:extLst>
                    <a:ext uri="{9D8B030D-6E8A-4147-A177-3AD203B41FA5}">
                      <a16:colId xmlns:a16="http://schemas.microsoft.com/office/drawing/2014/main" val="3150475023"/>
                    </a:ext>
                  </a:extLst>
                </a:gridCol>
              </a:tblGrid>
              <a:tr h="962435">
                <a:tc>
                  <a:txBody>
                    <a:bodyPr/>
                    <a:lstStyle/>
                    <a:p>
                      <a:pPr marL="0" marR="0">
                        <a:spcBef>
                          <a:spcPts val="0"/>
                        </a:spcBef>
                        <a:spcAft>
                          <a:spcPts val="0"/>
                        </a:spcAft>
                      </a:pPr>
                      <a:r>
                        <a:rPr lang="en-US" sz="1800">
                          <a:effectLst/>
                        </a:rPr>
                        <a:t>                            Surfaces - Photography</a:t>
                      </a:r>
                      <a:endParaRPr lang="en-US" sz="1100">
                        <a:effectLst/>
                        <a:latin typeface="Calibri" panose="020F0502020204030204" pitchFamily="34" charset="0"/>
                      </a:endParaRPr>
                    </a:p>
                  </a:txBody>
                  <a:tcPr marL="36830" marR="36830" marT="36830" marB="36830"/>
                </a:tc>
                <a:extLst>
                  <a:ext uri="{0D108BD9-81ED-4DB2-BD59-A6C34878D82A}">
                    <a16:rowId xmlns:a16="http://schemas.microsoft.com/office/drawing/2014/main" val="1604835024"/>
                  </a:ext>
                </a:extLst>
              </a:tr>
              <a:tr h="481216">
                <a:tc>
                  <a:txBody>
                    <a:bodyPr/>
                    <a:lstStyle/>
                    <a:p>
                      <a:pPr marL="0" marR="0">
                        <a:spcBef>
                          <a:spcPts val="0"/>
                        </a:spcBef>
                        <a:spcAft>
                          <a:spcPts val="0"/>
                        </a:spcAft>
                      </a:pPr>
                      <a:r>
                        <a:rPr lang="en-US" sz="1100">
                          <a:effectLst/>
                        </a:rPr>
                        <a:t>Task 2: Surfaces - Observational studies.</a:t>
                      </a:r>
                      <a:endParaRPr lang="en-US" sz="1100">
                        <a:effectLst/>
                        <a:latin typeface="Calibri" panose="020F0502020204030204" pitchFamily="34" charset="0"/>
                      </a:endParaRPr>
                    </a:p>
                  </a:txBody>
                  <a:tcPr marL="36830" marR="36830" marT="36830" marB="36830"/>
                </a:tc>
                <a:extLst>
                  <a:ext uri="{0D108BD9-81ED-4DB2-BD59-A6C34878D82A}">
                    <a16:rowId xmlns:a16="http://schemas.microsoft.com/office/drawing/2014/main" val="1858589741"/>
                  </a:ext>
                </a:extLst>
              </a:tr>
              <a:tr h="2550453">
                <a:tc>
                  <a:txBody>
                    <a:bodyPr/>
                    <a:lstStyle/>
                    <a:p>
                      <a:pPr marL="0" marR="0">
                        <a:spcBef>
                          <a:spcPts val="0"/>
                        </a:spcBef>
                        <a:spcAft>
                          <a:spcPts val="0"/>
                        </a:spcAft>
                      </a:pPr>
                      <a:r>
                        <a:rPr lang="en-US" sz="1100">
                          <a:effectLst/>
                        </a:rPr>
                        <a:t>Photographers have always been fascinated by the surfaces, textures, and reflectiveness of objects and people.</a:t>
                      </a:r>
                    </a:p>
                    <a:p>
                      <a:pPr marL="0" marR="0" lvl="0">
                        <a:spcBef>
                          <a:spcPts val="0"/>
                        </a:spcBef>
                        <a:spcAft>
                          <a:spcPts val="0"/>
                        </a:spcAft>
                        <a:buNone/>
                      </a:pPr>
                      <a:endParaRPr lang="en-US" sz="1100">
                        <a:effectLst/>
                      </a:endParaRPr>
                    </a:p>
                    <a:p>
                      <a:pPr marL="0" marR="0" lvl="0">
                        <a:spcBef>
                          <a:spcPts val="0"/>
                        </a:spcBef>
                        <a:spcAft>
                          <a:spcPts val="0"/>
                        </a:spcAft>
                        <a:buNone/>
                      </a:pPr>
                      <a:r>
                        <a:rPr lang="en-US" sz="1100">
                          <a:effectLst/>
                        </a:rPr>
                        <a:t>On your phone or camera, take at least 20 photographs showing a variety of interesting surfaces.</a:t>
                      </a:r>
                    </a:p>
                    <a:p>
                      <a:pPr marL="0" marR="0">
                        <a:spcBef>
                          <a:spcPts val="0"/>
                        </a:spcBef>
                        <a:spcAft>
                          <a:spcPts val="0"/>
                        </a:spcAft>
                      </a:pPr>
                      <a:r>
                        <a:rPr lang="en-US" sz="1100">
                          <a:effectLst/>
                        </a:rPr>
                        <a:t>Please consider:-</a:t>
                      </a:r>
                    </a:p>
                    <a:p>
                      <a:pPr marL="359410" marR="0" indent="-359410">
                        <a:spcBef>
                          <a:spcPts val="0"/>
                        </a:spcBef>
                        <a:spcAft>
                          <a:spcPts val="0"/>
                        </a:spcAft>
                      </a:pPr>
                      <a:r>
                        <a:rPr lang="en-US" sz="1100">
                          <a:effectLst/>
                        </a:rPr>
                        <a:t>1. Quality of light (natural or artificial).  </a:t>
                      </a:r>
                    </a:p>
                    <a:p>
                      <a:pPr marL="359410" marR="0" indent="-359410">
                        <a:spcBef>
                          <a:spcPts val="0"/>
                        </a:spcBef>
                        <a:spcAft>
                          <a:spcPts val="0"/>
                        </a:spcAft>
                      </a:pPr>
                      <a:r>
                        <a:rPr lang="en-US" sz="1100">
                          <a:effectLst/>
                        </a:rPr>
                        <a:t>2. Composition</a:t>
                      </a:r>
                    </a:p>
                    <a:p>
                      <a:pPr marL="359410" marR="0" indent="-359410">
                        <a:spcBef>
                          <a:spcPts val="0"/>
                        </a:spcBef>
                        <a:spcAft>
                          <a:spcPts val="0"/>
                        </a:spcAft>
                      </a:pPr>
                      <a:r>
                        <a:rPr lang="en-US" sz="1100">
                          <a:effectLst/>
                        </a:rPr>
                        <a:t>4. Texture, form &amp; pattern</a:t>
                      </a:r>
                    </a:p>
                    <a:p>
                      <a:pPr marL="359410" marR="0" indent="-359410">
                        <a:spcBef>
                          <a:spcPts val="0"/>
                        </a:spcBef>
                        <a:spcAft>
                          <a:spcPts val="0"/>
                        </a:spcAft>
                      </a:pPr>
                      <a:endParaRPr lang="en-US" sz="1100">
                        <a:effectLst/>
                      </a:endParaRPr>
                    </a:p>
                    <a:p>
                      <a:pPr marL="359410" marR="0" indent="-359410">
                        <a:spcBef>
                          <a:spcPts val="0"/>
                        </a:spcBef>
                        <a:spcAft>
                          <a:spcPts val="0"/>
                        </a:spcAft>
                      </a:pPr>
                      <a:r>
                        <a:rPr lang="en-US" sz="1100">
                          <a:effectLst/>
                        </a:rPr>
                        <a:t>Choose your three </a:t>
                      </a:r>
                      <a:r>
                        <a:rPr lang="en-US" sz="1100" err="1">
                          <a:effectLst/>
                        </a:rPr>
                        <a:t>favourite</a:t>
                      </a:r>
                      <a:r>
                        <a:rPr lang="en-US" sz="1100">
                          <a:effectLst/>
                        </a:rPr>
                        <a:t> and present them in a </a:t>
                      </a:r>
                      <a:r>
                        <a:rPr lang="en-US" sz="1100" err="1">
                          <a:effectLst/>
                        </a:rPr>
                        <a:t>Powerpoint</a:t>
                      </a:r>
                      <a:r>
                        <a:rPr lang="en-US" sz="1100">
                          <a:effectLst/>
                        </a:rPr>
                        <a:t> document </a:t>
                      </a:r>
                      <a:endParaRPr lang="en-US" sz="1100">
                        <a:effectLst/>
                        <a:latin typeface="Calibri" panose="020F0502020204030204" pitchFamily="34" charset="0"/>
                      </a:endParaRPr>
                    </a:p>
                  </a:txBody>
                  <a:tcPr marL="36830" marR="36830" marT="36830" marB="36830"/>
                </a:tc>
                <a:extLst>
                  <a:ext uri="{0D108BD9-81ED-4DB2-BD59-A6C34878D82A}">
                    <a16:rowId xmlns:a16="http://schemas.microsoft.com/office/drawing/2014/main" val="1228942417"/>
                  </a:ext>
                </a:extLst>
              </a:tr>
              <a:tr h="457157">
                <a:tc>
                  <a:txBody>
                    <a:bodyPr/>
                    <a:lstStyle/>
                    <a:p>
                      <a:pPr marL="0" marR="0">
                        <a:spcBef>
                          <a:spcPts val="0"/>
                        </a:spcBef>
                        <a:spcAft>
                          <a:spcPts val="0"/>
                        </a:spcAft>
                      </a:pPr>
                      <a:r>
                        <a:rPr lang="en-US" sz="1100">
                          <a:effectLst/>
                        </a:rPr>
                        <a:t>Task 3 Pinterest - </a:t>
                      </a:r>
                      <a:endParaRPr lang="en-US" sz="1100">
                        <a:effectLst/>
                        <a:latin typeface="Calibri" panose="020F0502020204030204" pitchFamily="34" charset="0"/>
                      </a:endParaRPr>
                    </a:p>
                  </a:txBody>
                  <a:tcPr marL="36830" marR="36830" marT="36830" marB="36830"/>
                </a:tc>
                <a:extLst>
                  <a:ext uri="{0D108BD9-81ED-4DB2-BD59-A6C34878D82A}">
                    <a16:rowId xmlns:a16="http://schemas.microsoft.com/office/drawing/2014/main" val="897582349"/>
                  </a:ext>
                </a:extLst>
              </a:tr>
              <a:tr h="2117363">
                <a:tc>
                  <a:txBody>
                    <a:bodyPr/>
                    <a:lstStyle/>
                    <a:p>
                      <a:pPr marL="0" marR="0">
                        <a:spcBef>
                          <a:spcPts val="0"/>
                        </a:spcBef>
                        <a:spcAft>
                          <a:spcPts val="0"/>
                        </a:spcAft>
                      </a:pPr>
                      <a:r>
                        <a:rPr lang="en-US" sz="1100">
                          <a:effectLst/>
                        </a:rPr>
                        <a:t>Start looking at the QEHS Photography Pinterest boards.</a:t>
                      </a:r>
                    </a:p>
                    <a:p>
                      <a:pPr marL="0" marR="0" lvl="0">
                        <a:spcBef>
                          <a:spcPts val="0"/>
                        </a:spcBef>
                        <a:spcAft>
                          <a:spcPts val="0"/>
                        </a:spcAft>
                        <a:buNone/>
                      </a:pPr>
                      <a:r>
                        <a:rPr lang="en-US" sz="1100">
                          <a:effectLst/>
                        </a:rPr>
                        <a:t>Use the QEHS Pinterest site as a starting point: </a:t>
                      </a:r>
                    </a:p>
                    <a:p>
                      <a:pPr marL="0" marR="0" lvl="0">
                        <a:spcBef>
                          <a:spcPts val="0"/>
                        </a:spcBef>
                        <a:spcAft>
                          <a:spcPts val="0"/>
                        </a:spcAft>
                        <a:buNone/>
                      </a:pPr>
                      <a:endParaRPr lang="en-US" sz="1100">
                        <a:effectLst/>
                      </a:endParaRPr>
                    </a:p>
                    <a:p>
                      <a:pPr marL="0" marR="0" lvl="0">
                        <a:spcBef>
                          <a:spcPts val="0"/>
                        </a:spcBef>
                        <a:spcAft>
                          <a:spcPts val="0"/>
                        </a:spcAft>
                        <a:buNone/>
                      </a:pPr>
                      <a:r>
                        <a:rPr lang="en-US" sz="1100">
                          <a:effectLst/>
                        </a:rPr>
                        <a:t>Look at this board in particular:</a:t>
                      </a:r>
                    </a:p>
                    <a:p>
                      <a:pPr marL="0" marR="0" lvl="0">
                        <a:spcBef>
                          <a:spcPts val="0"/>
                        </a:spcBef>
                        <a:spcAft>
                          <a:spcPts val="0"/>
                        </a:spcAft>
                        <a:buNone/>
                      </a:pPr>
                      <a:r>
                        <a:rPr lang="en-US" sz="1100" b="0" i="0" u="none" strike="noStrike" noProof="0">
                          <a:effectLst/>
                          <a:latin typeface="Calibri"/>
                          <a:hlinkClick r:id="rId2"/>
                        </a:rPr>
                        <a:t>https://www.pinterest.co.uk/qehsp/textures-and-surfaces-in-photography/</a:t>
                      </a:r>
                      <a:endParaRPr lang="en-US" sz="1100">
                        <a:effectLst/>
                        <a:hlinkClick r:id="rId2"/>
                      </a:endParaRPr>
                    </a:p>
                    <a:p>
                      <a:pPr marL="0" marR="0" lvl="0">
                        <a:spcBef>
                          <a:spcPts val="0"/>
                        </a:spcBef>
                        <a:spcAft>
                          <a:spcPts val="0"/>
                        </a:spcAft>
                        <a:buNone/>
                      </a:pPr>
                      <a:endParaRPr lang="en-US" sz="1100" b="0" i="0" u="none" strike="noStrike" noProof="0">
                        <a:effectLst/>
                        <a:latin typeface="Calibri"/>
                      </a:endParaRPr>
                    </a:p>
                    <a:p>
                      <a:pPr marL="0" marR="0" lvl="0">
                        <a:spcBef>
                          <a:spcPts val="0"/>
                        </a:spcBef>
                        <a:spcAft>
                          <a:spcPts val="0"/>
                        </a:spcAft>
                        <a:buNone/>
                      </a:pPr>
                      <a:r>
                        <a:rPr lang="en-US" sz="1100" b="0" i="0" u="none" strike="noStrike" noProof="0">
                          <a:effectLst/>
                          <a:latin typeface="Calibri"/>
                        </a:rPr>
                        <a:t>Create your own Pinterest account (or a new one just for photography)</a:t>
                      </a:r>
                    </a:p>
                    <a:p>
                      <a:pPr marL="0" marR="0" lvl="0">
                        <a:spcBef>
                          <a:spcPts val="0"/>
                        </a:spcBef>
                        <a:spcAft>
                          <a:spcPts val="0"/>
                        </a:spcAft>
                        <a:buNone/>
                      </a:pPr>
                      <a:r>
                        <a:rPr lang="en-US" sz="1100">
                          <a:effectLst/>
                        </a:rPr>
                        <a:t>Create a board and collect your own selection of surfaces and textures images</a:t>
                      </a:r>
                      <a:endParaRPr lang="en-US"/>
                    </a:p>
                  </a:txBody>
                  <a:tcPr marL="36830" marR="36830" marT="36830" marB="36830"/>
                </a:tc>
                <a:extLst>
                  <a:ext uri="{0D108BD9-81ED-4DB2-BD59-A6C34878D82A}">
                    <a16:rowId xmlns:a16="http://schemas.microsoft.com/office/drawing/2014/main" val="3249488195"/>
                  </a:ext>
                </a:extLst>
              </a:tr>
            </a:tbl>
          </a:graphicData>
        </a:graphic>
      </p:graphicFrame>
      <p:pic>
        <p:nvPicPr>
          <p:cNvPr id="4" name="Picture 4" descr="A close up of a sign&#10;&#10;Description generated with very high confidence">
            <a:extLst>
              <a:ext uri="{FF2B5EF4-FFF2-40B4-BE49-F238E27FC236}">
                <a16:creationId xmlns:a16="http://schemas.microsoft.com/office/drawing/2014/main" id="{F498EBFA-11B2-4757-89C0-A9AB75EF3C32}"/>
              </a:ext>
            </a:extLst>
          </p:cNvPr>
          <p:cNvPicPr>
            <a:picLocks noChangeAspect="1"/>
          </p:cNvPicPr>
          <p:nvPr/>
        </p:nvPicPr>
        <p:blipFill>
          <a:blip r:embed="rId3"/>
          <a:stretch>
            <a:fillRect/>
          </a:stretch>
        </p:blipFill>
        <p:spPr>
          <a:xfrm>
            <a:off x="5756787" y="301301"/>
            <a:ext cx="2313038" cy="3096786"/>
          </a:xfrm>
          <a:prstGeom prst="rect">
            <a:avLst/>
          </a:prstGeom>
        </p:spPr>
      </p:pic>
      <p:pic>
        <p:nvPicPr>
          <p:cNvPr id="5" name="Picture 5" descr="A close up of a rope&#10;&#10;Description generated with high confidence">
            <a:extLst>
              <a:ext uri="{FF2B5EF4-FFF2-40B4-BE49-F238E27FC236}">
                <a16:creationId xmlns:a16="http://schemas.microsoft.com/office/drawing/2014/main" id="{DD7669CC-E856-4675-A3AA-BA91A7BF1DCC}"/>
              </a:ext>
            </a:extLst>
          </p:cNvPr>
          <p:cNvPicPr>
            <a:picLocks noChangeAspect="1"/>
          </p:cNvPicPr>
          <p:nvPr/>
        </p:nvPicPr>
        <p:blipFill>
          <a:blip r:embed="rId4"/>
          <a:stretch>
            <a:fillRect/>
          </a:stretch>
        </p:blipFill>
        <p:spPr>
          <a:xfrm>
            <a:off x="9077018" y="305107"/>
            <a:ext cx="2075835" cy="3089172"/>
          </a:xfrm>
          <a:prstGeom prst="rect">
            <a:avLst/>
          </a:prstGeom>
        </p:spPr>
      </p:pic>
      <p:pic>
        <p:nvPicPr>
          <p:cNvPr id="6" name="Picture 6" descr="A close up of an old building&#10;&#10;Description generated with high confidence">
            <a:extLst>
              <a:ext uri="{FF2B5EF4-FFF2-40B4-BE49-F238E27FC236}">
                <a16:creationId xmlns:a16="http://schemas.microsoft.com/office/drawing/2014/main" id="{171549BC-FD73-45DF-985C-E444ADAA4F05}"/>
              </a:ext>
            </a:extLst>
          </p:cNvPr>
          <p:cNvPicPr>
            <a:picLocks noChangeAspect="1"/>
          </p:cNvPicPr>
          <p:nvPr/>
        </p:nvPicPr>
        <p:blipFill>
          <a:blip r:embed="rId5"/>
          <a:stretch>
            <a:fillRect/>
          </a:stretch>
        </p:blipFill>
        <p:spPr>
          <a:xfrm>
            <a:off x="5756787" y="3563175"/>
            <a:ext cx="2313039" cy="3185229"/>
          </a:xfrm>
          <a:prstGeom prst="rect">
            <a:avLst/>
          </a:prstGeom>
        </p:spPr>
      </p:pic>
      <p:pic>
        <p:nvPicPr>
          <p:cNvPr id="7" name="Picture 7" descr="A close up of a rock&#10;&#10;Description generated with very high confidence">
            <a:extLst>
              <a:ext uri="{FF2B5EF4-FFF2-40B4-BE49-F238E27FC236}">
                <a16:creationId xmlns:a16="http://schemas.microsoft.com/office/drawing/2014/main" id="{6DC562FE-EE1A-4BFC-A53E-2204CA885BEE}"/>
              </a:ext>
            </a:extLst>
          </p:cNvPr>
          <p:cNvPicPr>
            <a:picLocks noChangeAspect="1"/>
          </p:cNvPicPr>
          <p:nvPr/>
        </p:nvPicPr>
        <p:blipFill>
          <a:blip r:embed="rId6"/>
          <a:stretch>
            <a:fillRect/>
          </a:stretch>
        </p:blipFill>
        <p:spPr>
          <a:xfrm>
            <a:off x="9038303" y="3560728"/>
            <a:ext cx="2128684" cy="3190126"/>
          </a:xfrm>
          <a:prstGeom prst="rect">
            <a:avLst/>
          </a:prstGeom>
        </p:spPr>
      </p:pic>
    </p:spTree>
    <p:extLst>
      <p:ext uri="{BB962C8B-B14F-4D97-AF65-F5344CB8AC3E}">
        <p14:creationId xmlns:p14="http://schemas.microsoft.com/office/powerpoint/2010/main" val="19694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4C77BB-CC8A-49F1-9EDA-6B9BB642F540}"/>
              </a:ext>
            </a:extLst>
          </p:cNvPr>
          <p:cNvGraphicFramePr>
            <a:graphicFrameLocks noGrp="1"/>
          </p:cNvGraphicFramePr>
          <p:nvPr>
            <p:extLst>
              <p:ext uri="{D42A27DB-BD31-4B8C-83A1-F6EECF244321}">
                <p14:modId xmlns:p14="http://schemas.microsoft.com/office/powerpoint/2010/main" val="2293126108"/>
              </p:ext>
            </p:extLst>
          </p:nvPr>
        </p:nvGraphicFramePr>
        <p:xfrm>
          <a:off x="459153" y="117230"/>
          <a:ext cx="5284754" cy="6611847"/>
        </p:xfrm>
        <a:graphic>
          <a:graphicData uri="http://schemas.openxmlformats.org/drawingml/2006/table">
            <a:tbl>
              <a:tblPr firstRow="1" bandRow="1">
                <a:tableStyleId>{5C22544A-7EE6-4342-B048-85BDC9FD1C3A}</a:tableStyleId>
              </a:tblPr>
              <a:tblGrid>
                <a:gridCol w="5284754">
                  <a:extLst>
                    <a:ext uri="{9D8B030D-6E8A-4147-A177-3AD203B41FA5}">
                      <a16:colId xmlns:a16="http://schemas.microsoft.com/office/drawing/2014/main" val="3150475023"/>
                    </a:ext>
                  </a:extLst>
                </a:gridCol>
              </a:tblGrid>
              <a:tr h="962435">
                <a:tc>
                  <a:txBody>
                    <a:bodyPr/>
                    <a:lstStyle/>
                    <a:p>
                      <a:pPr marL="0" marR="0">
                        <a:spcBef>
                          <a:spcPts val="0"/>
                        </a:spcBef>
                        <a:spcAft>
                          <a:spcPts val="0"/>
                        </a:spcAft>
                      </a:pPr>
                      <a:r>
                        <a:rPr lang="en-US" sz="1800" dirty="0">
                          <a:effectLst/>
                        </a:rPr>
                        <a:t>                            Surfaces - Photography</a:t>
                      </a:r>
                      <a:endParaRPr lang="en-US" sz="1100" dirty="0">
                        <a:effectLst/>
                        <a:latin typeface="Calibri" panose="020F0502020204030204" pitchFamily="34" charset="0"/>
                      </a:endParaRPr>
                    </a:p>
                  </a:txBody>
                  <a:tcPr marL="36830" marR="36830" marT="36830" marB="36830"/>
                </a:tc>
                <a:extLst>
                  <a:ext uri="{0D108BD9-81ED-4DB2-BD59-A6C34878D82A}">
                    <a16:rowId xmlns:a16="http://schemas.microsoft.com/office/drawing/2014/main" val="1604835024"/>
                  </a:ext>
                </a:extLst>
              </a:tr>
              <a:tr h="481216">
                <a:tc>
                  <a:txBody>
                    <a:bodyPr/>
                    <a:lstStyle/>
                    <a:p>
                      <a:pPr marL="0" marR="0">
                        <a:spcBef>
                          <a:spcPts val="0"/>
                        </a:spcBef>
                        <a:spcAft>
                          <a:spcPts val="0"/>
                        </a:spcAft>
                      </a:pPr>
                      <a:r>
                        <a:rPr lang="en-US" sz="1400" dirty="0">
                          <a:effectLst/>
                        </a:rPr>
                        <a:t>Task 4: Start a digital sketchbook</a:t>
                      </a:r>
                      <a:endParaRPr lang="en-US" sz="1400" dirty="0">
                        <a:effectLst/>
                        <a:latin typeface="Calibri" panose="020F0502020204030204" pitchFamily="34" charset="0"/>
                      </a:endParaRPr>
                    </a:p>
                  </a:txBody>
                  <a:tcPr marL="36830" marR="36830" marT="36830" marB="36830"/>
                </a:tc>
                <a:extLst>
                  <a:ext uri="{0D108BD9-81ED-4DB2-BD59-A6C34878D82A}">
                    <a16:rowId xmlns:a16="http://schemas.microsoft.com/office/drawing/2014/main" val="1858589741"/>
                  </a:ext>
                </a:extLst>
              </a:tr>
              <a:tr h="2550453">
                <a:tc>
                  <a:txBody>
                    <a:bodyPr/>
                    <a:lstStyle/>
                    <a:p>
                      <a:pPr lvl="0">
                        <a:buNone/>
                      </a:pPr>
                      <a:r>
                        <a:rPr lang="en-US" sz="1400" b="0" i="0" u="none" strike="noStrike" noProof="0" dirty="0">
                          <a:effectLst/>
                          <a:latin typeface="Calibri"/>
                        </a:rPr>
                        <a:t>Using </a:t>
                      </a:r>
                      <a:r>
                        <a:rPr lang="en-US" sz="1400" b="0" i="0" u="none" strike="noStrike" noProof="0" dirty="0" err="1">
                          <a:effectLst/>
                          <a:latin typeface="Calibri"/>
                        </a:rPr>
                        <a:t>powerpoint</a:t>
                      </a:r>
                      <a:r>
                        <a:rPr lang="en-US" sz="1400" b="0" i="0" u="none" strike="noStrike" noProof="0" dirty="0">
                          <a:effectLst/>
                          <a:latin typeface="Calibri"/>
                        </a:rPr>
                        <a:t> start a digital sketchbook – you can see some examples here: Click on the link.</a:t>
                      </a:r>
                    </a:p>
                    <a:p>
                      <a:pPr lvl="0">
                        <a:buNone/>
                      </a:pPr>
                      <a:r>
                        <a:rPr lang="en-GB" sz="1400" b="0" i="0" dirty="0">
                          <a:effectLst/>
                          <a:hlinkClick r:id="rId2"/>
                        </a:rPr>
                        <a:t>Photography Bridging</a:t>
                      </a:r>
                      <a:r>
                        <a:rPr lang="en-GB" sz="1400" b="0" i="0" dirty="0">
                          <a:effectLst/>
                        </a:rPr>
                        <a:t> </a:t>
                      </a:r>
                      <a:endParaRPr lang="en-US" sz="1400" b="0" i="0" u="none" strike="noStrike" noProof="0" dirty="0">
                        <a:effectLst/>
                        <a:latin typeface="Calibri"/>
                      </a:endParaRPr>
                    </a:p>
                    <a:p>
                      <a:pPr lvl="0">
                        <a:buNone/>
                      </a:pPr>
                      <a:endParaRPr lang="en-US" sz="1400" b="0" i="0" u="none" strike="noStrike" noProof="0" dirty="0">
                        <a:effectLst/>
                        <a:latin typeface="Calibri"/>
                      </a:endParaRPr>
                    </a:p>
                    <a:p>
                      <a:pPr lvl="0">
                        <a:buNone/>
                      </a:pPr>
                      <a:r>
                        <a:rPr lang="en-US" sz="1400" b="0" i="0" u="none" strike="noStrike" noProof="0" dirty="0">
                          <a:effectLst/>
                          <a:latin typeface="Calibri"/>
                        </a:rPr>
                        <a:t>First make a </a:t>
                      </a:r>
                      <a:r>
                        <a:rPr lang="en-US" sz="1400" b="0" i="0" u="none" strike="noStrike" noProof="0" dirty="0" err="1">
                          <a:effectLst/>
                          <a:latin typeface="Calibri"/>
                        </a:rPr>
                        <a:t>moodboard</a:t>
                      </a:r>
                      <a:r>
                        <a:rPr lang="en-US" sz="1400" b="0" i="0" u="none" strike="noStrike" noProof="0" dirty="0">
                          <a:effectLst/>
                          <a:latin typeface="Calibri"/>
                        </a:rPr>
                        <a:t> using some of the images that you found on Pinterest.</a:t>
                      </a:r>
                      <a:endParaRPr lang="en-US" sz="1400" dirty="0"/>
                    </a:p>
                    <a:p>
                      <a:pPr lvl="0">
                        <a:buNone/>
                      </a:pPr>
                      <a:r>
                        <a:rPr lang="en-US" sz="1400" b="0" i="0" u="none" strike="noStrike" noProof="0" dirty="0">
                          <a:effectLst/>
                          <a:latin typeface="Calibri"/>
                        </a:rPr>
                        <a:t>Then make more pages to record some of your own photography that fits the theme 'Surfaces'</a:t>
                      </a:r>
                      <a:endParaRPr lang="en-US" sz="1400" dirty="0"/>
                    </a:p>
                  </a:txBody>
                  <a:tcPr marL="36830" marR="36830" marT="36830" marB="36830"/>
                </a:tc>
                <a:extLst>
                  <a:ext uri="{0D108BD9-81ED-4DB2-BD59-A6C34878D82A}">
                    <a16:rowId xmlns:a16="http://schemas.microsoft.com/office/drawing/2014/main" val="1228942417"/>
                  </a:ext>
                </a:extLst>
              </a:tr>
              <a:tr h="457157">
                <a:tc>
                  <a:txBody>
                    <a:bodyPr/>
                    <a:lstStyle/>
                    <a:p>
                      <a:pPr marL="0" marR="0">
                        <a:spcBef>
                          <a:spcPts val="0"/>
                        </a:spcBef>
                        <a:spcAft>
                          <a:spcPts val="0"/>
                        </a:spcAft>
                      </a:pPr>
                      <a:r>
                        <a:rPr lang="en-US" sz="1400" dirty="0">
                          <a:effectLst/>
                        </a:rPr>
                        <a:t>Task 4 – Take some more photos in response to the images you put on your </a:t>
                      </a:r>
                      <a:r>
                        <a:rPr lang="en-US" sz="1400" dirty="0" err="1">
                          <a:effectLst/>
                        </a:rPr>
                        <a:t>moodboard</a:t>
                      </a:r>
                      <a:endParaRPr lang="en-US" sz="1400" dirty="0" err="1">
                        <a:effectLst/>
                        <a:latin typeface="Calibri" panose="020F0502020204030204" pitchFamily="34" charset="0"/>
                      </a:endParaRPr>
                    </a:p>
                  </a:txBody>
                  <a:tcPr marL="36830" marR="36830" marT="36830" marB="36830"/>
                </a:tc>
                <a:extLst>
                  <a:ext uri="{0D108BD9-81ED-4DB2-BD59-A6C34878D82A}">
                    <a16:rowId xmlns:a16="http://schemas.microsoft.com/office/drawing/2014/main" val="897582349"/>
                  </a:ext>
                </a:extLst>
              </a:tr>
              <a:tr h="2117363">
                <a:tc>
                  <a:txBody>
                    <a:bodyPr/>
                    <a:lstStyle/>
                    <a:p>
                      <a:pPr marL="0" marR="0" lvl="0">
                        <a:spcBef>
                          <a:spcPts val="0"/>
                        </a:spcBef>
                        <a:spcAft>
                          <a:spcPts val="0"/>
                        </a:spcAft>
                        <a:buNone/>
                      </a:pPr>
                      <a:r>
                        <a:rPr lang="en-US" sz="1400" dirty="0">
                          <a:effectLst/>
                        </a:rPr>
                        <a:t>Look in detail at the photos you chose for your </a:t>
                      </a:r>
                      <a:r>
                        <a:rPr lang="en-US" sz="1400" dirty="0" err="1">
                          <a:effectLst/>
                        </a:rPr>
                        <a:t>moodboard</a:t>
                      </a:r>
                      <a:r>
                        <a:rPr lang="en-US" sz="1400" dirty="0">
                          <a:effectLst/>
                        </a:rPr>
                        <a:t>.</a:t>
                      </a:r>
                      <a:endParaRPr lang="en-US" sz="1400" dirty="0"/>
                    </a:p>
                    <a:p>
                      <a:pPr marL="0" marR="0" lvl="0">
                        <a:spcBef>
                          <a:spcPts val="0"/>
                        </a:spcBef>
                        <a:spcAft>
                          <a:spcPts val="0"/>
                        </a:spcAft>
                        <a:buNone/>
                      </a:pPr>
                      <a:r>
                        <a:rPr lang="en-US" sz="1400" dirty="0">
                          <a:effectLst/>
                        </a:rPr>
                        <a:t>See if you can use these ideas to take more 'surfaces' photography</a:t>
                      </a:r>
                    </a:p>
                    <a:p>
                      <a:pPr marL="0" marR="0" lvl="0">
                        <a:spcBef>
                          <a:spcPts val="0"/>
                        </a:spcBef>
                        <a:spcAft>
                          <a:spcPts val="0"/>
                        </a:spcAft>
                        <a:buNone/>
                      </a:pPr>
                      <a:r>
                        <a:rPr lang="en-US" sz="1400" dirty="0">
                          <a:effectLst/>
                        </a:rPr>
                        <a:t>Record these in your </a:t>
                      </a:r>
                      <a:r>
                        <a:rPr lang="en-US" sz="1400" dirty="0" err="1">
                          <a:effectLst/>
                        </a:rPr>
                        <a:t>powerpoint</a:t>
                      </a:r>
                      <a:r>
                        <a:rPr lang="en-US" sz="1400" dirty="0">
                          <a:effectLst/>
                        </a:rPr>
                        <a:t>.</a:t>
                      </a:r>
                    </a:p>
                  </a:txBody>
                  <a:tcPr marL="36830" marR="36830" marT="36830" marB="36830"/>
                </a:tc>
                <a:extLst>
                  <a:ext uri="{0D108BD9-81ED-4DB2-BD59-A6C34878D82A}">
                    <a16:rowId xmlns:a16="http://schemas.microsoft.com/office/drawing/2014/main" val="3249488195"/>
                  </a:ext>
                </a:extLst>
              </a:tr>
            </a:tbl>
          </a:graphicData>
        </a:graphic>
      </p:graphicFrame>
      <p:pic>
        <p:nvPicPr>
          <p:cNvPr id="2" name="Picture 3" descr="A picture containing water, street, rain, dark&#10;&#10;Description generated with very high confidence">
            <a:extLst>
              <a:ext uri="{FF2B5EF4-FFF2-40B4-BE49-F238E27FC236}">
                <a16:creationId xmlns:a16="http://schemas.microsoft.com/office/drawing/2014/main" id="{A7D05C0D-D6D7-48CC-88FA-AEB74B22972C}"/>
              </a:ext>
            </a:extLst>
          </p:cNvPr>
          <p:cNvPicPr>
            <a:picLocks noChangeAspect="1"/>
          </p:cNvPicPr>
          <p:nvPr/>
        </p:nvPicPr>
        <p:blipFill>
          <a:blip r:embed="rId3"/>
          <a:stretch>
            <a:fillRect/>
          </a:stretch>
        </p:blipFill>
        <p:spPr>
          <a:xfrm>
            <a:off x="6531077" y="240890"/>
            <a:ext cx="2091814" cy="3193027"/>
          </a:xfrm>
          <a:prstGeom prst="rect">
            <a:avLst/>
          </a:prstGeom>
        </p:spPr>
      </p:pic>
      <p:pic>
        <p:nvPicPr>
          <p:cNvPr id="4" name="Picture 5" descr="A close up of a turtle&#10;&#10;Description generated with very high confidence">
            <a:extLst>
              <a:ext uri="{FF2B5EF4-FFF2-40B4-BE49-F238E27FC236}">
                <a16:creationId xmlns:a16="http://schemas.microsoft.com/office/drawing/2014/main" id="{5DE30D0D-FE91-465E-A75B-9755D42F14EA}"/>
              </a:ext>
            </a:extLst>
          </p:cNvPr>
          <p:cNvPicPr>
            <a:picLocks noChangeAspect="1"/>
          </p:cNvPicPr>
          <p:nvPr/>
        </p:nvPicPr>
        <p:blipFill>
          <a:blip r:embed="rId4"/>
          <a:stretch>
            <a:fillRect/>
          </a:stretch>
        </p:blipFill>
        <p:spPr>
          <a:xfrm>
            <a:off x="9138469" y="236127"/>
            <a:ext cx="2112707" cy="3177971"/>
          </a:xfrm>
          <a:prstGeom prst="rect">
            <a:avLst/>
          </a:prstGeom>
        </p:spPr>
      </p:pic>
      <p:pic>
        <p:nvPicPr>
          <p:cNvPr id="6" name="Picture 6" descr="A picture containing old, grass, car, sitting&#10;&#10;Description generated with very high confidence">
            <a:extLst>
              <a:ext uri="{FF2B5EF4-FFF2-40B4-BE49-F238E27FC236}">
                <a16:creationId xmlns:a16="http://schemas.microsoft.com/office/drawing/2014/main" id="{01067BB5-2B90-4973-A5E8-9598E0E34BB2}"/>
              </a:ext>
            </a:extLst>
          </p:cNvPr>
          <p:cNvPicPr>
            <a:picLocks noChangeAspect="1"/>
          </p:cNvPicPr>
          <p:nvPr/>
        </p:nvPicPr>
        <p:blipFill>
          <a:blip r:embed="rId5"/>
          <a:stretch>
            <a:fillRect/>
          </a:stretch>
        </p:blipFill>
        <p:spPr>
          <a:xfrm>
            <a:off x="6532921" y="3596149"/>
            <a:ext cx="2112707" cy="3119284"/>
          </a:xfrm>
          <a:prstGeom prst="rect">
            <a:avLst/>
          </a:prstGeom>
        </p:spPr>
      </p:pic>
      <p:pic>
        <p:nvPicPr>
          <p:cNvPr id="7" name="Picture 7" descr="A close up of a tree&#10;&#10;Description generated with high confidence">
            <a:extLst>
              <a:ext uri="{FF2B5EF4-FFF2-40B4-BE49-F238E27FC236}">
                <a16:creationId xmlns:a16="http://schemas.microsoft.com/office/drawing/2014/main" id="{D45FE853-EC5A-4D4A-8A51-978313382962}"/>
              </a:ext>
            </a:extLst>
          </p:cNvPr>
          <p:cNvPicPr>
            <a:picLocks noChangeAspect="1"/>
          </p:cNvPicPr>
          <p:nvPr/>
        </p:nvPicPr>
        <p:blipFill>
          <a:blip r:embed="rId6"/>
          <a:stretch>
            <a:fillRect/>
          </a:stretch>
        </p:blipFill>
        <p:spPr>
          <a:xfrm>
            <a:off x="9087465" y="3601961"/>
            <a:ext cx="2140974" cy="3107660"/>
          </a:xfrm>
          <a:prstGeom prst="rect">
            <a:avLst/>
          </a:prstGeom>
        </p:spPr>
      </p:pic>
    </p:spTree>
    <p:extLst>
      <p:ext uri="{BB962C8B-B14F-4D97-AF65-F5344CB8AC3E}">
        <p14:creationId xmlns:p14="http://schemas.microsoft.com/office/powerpoint/2010/main" val="15906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80AB92CD-244C-4B6C-BD75-B0D540D0E700}"/>
              </a:ext>
            </a:extLst>
          </p:cNvPr>
          <p:cNvPicPr>
            <a:picLocks noChangeAspect="1"/>
          </p:cNvPicPr>
          <p:nvPr/>
        </p:nvPicPr>
        <p:blipFill>
          <a:blip r:embed="rId2"/>
          <a:stretch>
            <a:fillRect/>
          </a:stretch>
        </p:blipFill>
        <p:spPr>
          <a:xfrm>
            <a:off x="-3908" y="3810"/>
            <a:ext cx="4931507" cy="6850380"/>
          </a:xfrm>
          <a:prstGeom prst="rect">
            <a:avLst/>
          </a:prstGeom>
        </p:spPr>
      </p:pic>
      <p:pic>
        <p:nvPicPr>
          <p:cNvPr id="3" name="Picture 3" descr="A picture containing monitor, table, white, refrigerator&#10;&#10;Description generated with very high confidence">
            <a:extLst>
              <a:ext uri="{FF2B5EF4-FFF2-40B4-BE49-F238E27FC236}">
                <a16:creationId xmlns:a16="http://schemas.microsoft.com/office/drawing/2014/main" id="{5817A51C-5479-47F6-9123-A3782FB19398}"/>
              </a:ext>
            </a:extLst>
          </p:cNvPr>
          <p:cNvPicPr>
            <a:picLocks noChangeAspect="1"/>
          </p:cNvPicPr>
          <p:nvPr/>
        </p:nvPicPr>
        <p:blipFill>
          <a:blip r:embed="rId3"/>
          <a:stretch>
            <a:fillRect/>
          </a:stretch>
        </p:blipFill>
        <p:spPr>
          <a:xfrm>
            <a:off x="7147169" y="4405"/>
            <a:ext cx="5048739" cy="3400652"/>
          </a:xfrm>
          <a:prstGeom prst="rect">
            <a:avLst/>
          </a:prstGeom>
        </p:spPr>
      </p:pic>
      <p:pic>
        <p:nvPicPr>
          <p:cNvPr id="4" name="Picture 4" descr="A picture containing sitting, open, book, black&#10;&#10;Description generated with very high confidence">
            <a:extLst>
              <a:ext uri="{FF2B5EF4-FFF2-40B4-BE49-F238E27FC236}">
                <a16:creationId xmlns:a16="http://schemas.microsoft.com/office/drawing/2014/main" id="{E2490D0D-0DA0-46CF-9EB9-CDA152AD98D6}"/>
              </a:ext>
            </a:extLst>
          </p:cNvPr>
          <p:cNvPicPr>
            <a:picLocks noChangeAspect="1"/>
          </p:cNvPicPr>
          <p:nvPr/>
        </p:nvPicPr>
        <p:blipFill>
          <a:blip r:embed="rId4"/>
          <a:stretch>
            <a:fillRect/>
          </a:stretch>
        </p:blipFill>
        <p:spPr>
          <a:xfrm>
            <a:off x="7156939" y="3453360"/>
            <a:ext cx="5038969" cy="3399817"/>
          </a:xfrm>
          <a:prstGeom prst="rect">
            <a:avLst/>
          </a:prstGeom>
        </p:spPr>
      </p:pic>
      <p:sp>
        <p:nvSpPr>
          <p:cNvPr id="5" name="TextBox 4">
            <a:extLst>
              <a:ext uri="{FF2B5EF4-FFF2-40B4-BE49-F238E27FC236}">
                <a16:creationId xmlns:a16="http://schemas.microsoft.com/office/drawing/2014/main" id="{F5D70846-D8C8-4195-A43E-77F7A22C1A9D}"/>
              </a:ext>
            </a:extLst>
          </p:cNvPr>
          <p:cNvSpPr txBox="1"/>
          <p:nvPr/>
        </p:nvSpPr>
        <p:spPr>
          <a:xfrm>
            <a:off x="4978400" y="84015"/>
            <a:ext cx="209843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The Book we would recommend is: </a:t>
            </a:r>
          </a:p>
          <a:p>
            <a:endParaRPr lang="en-US" sz="1600" dirty="0">
              <a:ea typeface="+mn-lt"/>
              <a:cs typeface="+mn-lt"/>
            </a:endParaRPr>
          </a:p>
          <a:p>
            <a:r>
              <a:rPr lang="en-US" sz="1600" dirty="0">
                <a:ea typeface="+mn-lt"/>
                <a:cs typeface="+mn-lt"/>
              </a:rPr>
              <a:t>Read This If You Want To Take Good Photographs. </a:t>
            </a:r>
          </a:p>
          <a:p>
            <a:r>
              <a:rPr lang="en-US" sz="1600" dirty="0">
                <a:ea typeface="+mn-lt"/>
                <a:cs typeface="+mn-lt"/>
              </a:rPr>
              <a:t>Author: Henry Carroll. </a:t>
            </a:r>
            <a:endParaRPr lang="en-US" dirty="0"/>
          </a:p>
          <a:p>
            <a:endParaRPr lang="en-US" sz="1600" dirty="0">
              <a:ea typeface="+mn-lt"/>
              <a:cs typeface="+mn-lt"/>
            </a:endParaRPr>
          </a:p>
          <a:p>
            <a:r>
              <a:rPr lang="en-US" sz="1600" dirty="0">
                <a:ea typeface="+mn-lt"/>
                <a:cs typeface="+mn-lt"/>
              </a:rPr>
              <a:t>ISBN: 978-1-78067-335-6. </a:t>
            </a:r>
          </a:p>
          <a:p>
            <a:r>
              <a:rPr lang="en-US" sz="1600" dirty="0">
                <a:ea typeface="+mn-lt"/>
                <a:cs typeface="+mn-lt"/>
              </a:rPr>
              <a:t>Amazon link and description is here: </a:t>
            </a:r>
            <a:r>
              <a:rPr lang="en-US" sz="1600" dirty="0"/>
              <a:t> </a:t>
            </a:r>
          </a:p>
          <a:p>
            <a:r>
              <a:rPr lang="en-US" sz="1600" dirty="0">
                <a:hlinkClick r:id="rId5"/>
              </a:rPr>
              <a:t>Click link</a:t>
            </a:r>
            <a:endParaRPr lang="en-US" sz="1400" dirty="0"/>
          </a:p>
          <a:p>
            <a:pPr algn="l"/>
            <a:endParaRPr lang="en-US" sz="1400" dirty="0">
              <a:cs typeface="Calibri"/>
            </a:endParaRPr>
          </a:p>
          <a:p>
            <a:r>
              <a:rPr lang="en-US" sz="1400" b="1" dirty="0">
                <a:cs typeface="Calibri"/>
              </a:rPr>
              <a:t>NOTE: </a:t>
            </a:r>
          </a:p>
          <a:p>
            <a:r>
              <a:rPr lang="en-US" sz="1400" b="1" dirty="0">
                <a:cs typeface="Calibri"/>
              </a:rPr>
              <a:t>This is not a text book and it is not compulsory to buy this book. </a:t>
            </a:r>
            <a:r>
              <a:rPr lang="en-US" sz="1400" dirty="0">
                <a:cs typeface="Calibri"/>
              </a:rPr>
              <a:t>It is a recommendation and good background reading.</a:t>
            </a:r>
          </a:p>
          <a:p>
            <a:endParaRPr lang="en-US" dirty="0">
              <a:cs typeface="Calibri"/>
            </a:endParaRPr>
          </a:p>
        </p:txBody>
      </p:sp>
    </p:spTree>
    <p:extLst>
      <p:ext uri="{BB962C8B-B14F-4D97-AF65-F5344CB8AC3E}">
        <p14:creationId xmlns:p14="http://schemas.microsoft.com/office/powerpoint/2010/main" val="178128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5C842D-BFF5-409F-A954-C2424E9D677A}"/>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46 Days of Summer</a:t>
            </a:r>
          </a:p>
        </p:txBody>
      </p:sp>
      <p:pic>
        <p:nvPicPr>
          <p:cNvPr id="3" name="Picture 3" descr="A screenshot of a cell phone&#10;&#10;Description generated with very high confidence">
            <a:extLst>
              <a:ext uri="{FF2B5EF4-FFF2-40B4-BE49-F238E27FC236}">
                <a16:creationId xmlns:a16="http://schemas.microsoft.com/office/drawing/2014/main" id="{A20FD611-5371-4BD8-9D3F-0BD55A2A147F}"/>
              </a:ext>
            </a:extLst>
          </p:cNvPr>
          <p:cNvPicPr>
            <a:picLocks noChangeAspect="1"/>
          </p:cNvPicPr>
          <p:nvPr/>
        </p:nvPicPr>
        <p:blipFill>
          <a:blip r:embed="rId2"/>
          <a:stretch>
            <a:fillRect/>
          </a:stretch>
        </p:blipFill>
        <p:spPr>
          <a:xfrm>
            <a:off x="5862" y="182167"/>
            <a:ext cx="12209584" cy="6630434"/>
          </a:xfrm>
          <a:prstGeom prst="rect">
            <a:avLst/>
          </a:prstGeom>
        </p:spPr>
      </p:pic>
    </p:spTree>
    <p:extLst>
      <p:ext uri="{BB962C8B-B14F-4D97-AF65-F5344CB8AC3E}">
        <p14:creationId xmlns:p14="http://schemas.microsoft.com/office/powerpoint/2010/main" val="3396032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717</Words>
  <Application>Microsoft Macintosh PowerPoint</Application>
  <PresentationFormat>Widescreen</PresentationFormat>
  <Paragraphs>73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Photography Bridge</dc:title>
  <dc:creator>William Pym</dc:creator>
  <cp:lastModifiedBy>William Pym</cp:lastModifiedBy>
  <cp:revision>209</cp:revision>
  <dcterms:created xsi:type="dcterms:W3CDTF">2020-05-18T14:32:43Z</dcterms:created>
  <dcterms:modified xsi:type="dcterms:W3CDTF">2023-07-04T20:00:06Z</dcterms:modified>
</cp:coreProperties>
</file>